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15113000" cy="21374100"/>
  <p:notesSz cx="6858000" cy="9144000"/>
  <p:embeddedFontLst>
    <p:embeddedFont>
      <p:font typeface="Canva Sans" panose="020B0604020202020204" charset="0"/>
      <p:regular r:id="rId3"/>
    </p:embeddedFont>
    <p:embeddedFont>
      <p:font typeface="Eczar SemiBold" panose="020B0604020202020204" charset="0"/>
      <p:regular r:id="rId4"/>
    </p:embeddedFont>
    <p:embeddedFont>
      <p:font typeface="Intro Rust" panose="020B0604020202020204" charset="0"/>
      <p:regular r:id="rId5"/>
    </p:embeddedFont>
    <p:embeddedFont>
      <p:font typeface="League Gothic" panose="020B0604020202020204" charset="0"/>
      <p:regular r:id="rId6"/>
    </p:embeddedFont>
    <p:embeddedFont>
      <p:font typeface="Montserrat Classic Bold" panose="020B0604020202020204" charset="0"/>
      <p:regular r:id="rId7"/>
    </p:embeddedFont>
    <p:embeddedFont>
      <p:font typeface="Montserrat Extra-Bold" panose="020B0604020202020204" charset="0"/>
      <p:regular r:id="rId8"/>
    </p:embeddedFont>
    <p:embeddedFont>
      <p:font typeface="Sukar Bold" panose="020B0604020202020204" charset="0"/>
      <p:regular r:id="rId9"/>
    </p:embeddedFont>
    <p:embeddedFont>
      <p:font typeface="Tex Gyre Termes" panose="020B0604020202020204" charset="0"/>
      <p:regular r:id="rId10"/>
    </p:embeddedFont>
    <p:embeddedFont>
      <p:font typeface="Tex Gyre Termes Bold"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56" autoAdjust="0"/>
    <p:restoredTop sz="94622" autoAdjust="0"/>
  </p:normalViewPr>
  <p:slideViewPr>
    <p:cSldViewPr>
      <p:cViewPr>
        <p:scale>
          <a:sx n="200" d="100"/>
          <a:sy n="200" d="100"/>
        </p:scale>
        <p:origin x="144" y="23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ableStyles" Target="tableStyle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16.png"/><Relationship Id="rId26" Type="http://schemas.openxmlformats.org/officeDocument/2006/relationships/image" Target="../media/image24.png"/><Relationship Id="rId39" Type="http://schemas.openxmlformats.org/officeDocument/2006/relationships/image" Target="../media/image37.svg"/><Relationship Id="rId21" Type="http://schemas.openxmlformats.org/officeDocument/2006/relationships/image" Target="../media/image19.svg"/><Relationship Id="rId34" Type="http://schemas.openxmlformats.org/officeDocument/2006/relationships/image" Target="../media/image32.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5.png"/><Relationship Id="rId25" Type="http://schemas.openxmlformats.org/officeDocument/2006/relationships/image" Target="../media/image23.svg"/><Relationship Id="rId33" Type="http://schemas.openxmlformats.org/officeDocument/2006/relationships/image" Target="../media/image31.svg"/><Relationship Id="rId38" Type="http://schemas.openxmlformats.org/officeDocument/2006/relationships/image" Target="../media/image36.png"/><Relationship Id="rId2" Type="http://schemas.openxmlformats.org/officeDocument/2006/relationships/image" Target="../media/image1.png"/><Relationship Id="rId16" Type="http://schemas.openxmlformats.org/officeDocument/2006/relationships/hyperlink" Target="https://www.ibm.com/topics/smart-contracts" TargetMode="External"/><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5.svg"/><Relationship Id="rId40" Type="http://schemas.openxmlformats.org/officeDocument/2006/relationships/image" Target="../media/image38.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1.png"/><Relationship Id="rId28" Type="http://schemas.openxmlformats.org/officeDocument/2006/relationships/image" Target="../media/image26.svg"/><Relationship Id="rId36" Type="http://schemas.openxmlformats.org/officeDocument/2006/relationships/image" Target="../media/image34.png"/><Relationship Id="rId10" Type="http://schemas.openxmlformats.org/officeDocument/2006/relationships/image" Target="../media/image9.pn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svg"/><Relationship Id="rId35" Type="http://schemas.openxmlformats.org/officeDocument/2006/relationships/image" Target="../media/image33.svg"/><Relationship Id="rId8" Type="http://schemas.openxmlformats.org/officeDocument/2006/relationships/image" Target="../media/image7.png"/><Relationship Id="rId3"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283411"/>
            <a:ext cx="15120000" cy="4536000"/>
            <a:chOff x="0" y="0"/>
            <a:chExt cx="2709333" cy="812800"/>
          </a:xfrm>
        </p:grpSpPr>
        <p:sp>
          <p:nvSpPr>
            <p:cNvPr id="3" name="Freeform 3"/>
            <p:cNvSpPr/>
            <p:nvPr/>
          </p:nvSpPr>
          <p:spPr>
            <a:xfrm>
              <a:off x="0" y="0"/>
              <a:ext cx="2709333" cy="812800"/>
            </a:xfrm>
            <a:custGeom>
              <a:avLst/>
              <a:gdLst/>
              <a:ahLst/>
              <a:cxnLst/>
              <a:rect l="l" t="t" r="r" b="b"/>
              <a:pathLst>
                <a:path w="2709333" h="812800">
                  <a:moveTo>
                    <a:pt x="0" y="0"/>
                  </a:moveTo>
                  <a:lnTo>
                    <a:pt x="2709333" y="0"/>
                  </a:lnTo>
                  <a:lnTo>
                    <a:pt x="2709333" y="812800"/>
                  </a:lnTo>
                  <a:lnTo>
                    <a:pt x="0" y="812800"/>
                  </a:lnTo>
                  <a:close/>
                </a:path>
              </a:pathLst>
            </a:custGeom>
            <a:solidFill>
              <a:srgbClr val="1C4731"/>
            </a:solidFill>
          </p:spPr>
        </p:sp>
        <p:sp>
          <p:nvSpPr>
            <p:cNvPr id="4" name="TextBox 4"/>
            <p:cNvSpPr txBox="1"/>
            <p:nvPr/>
          </p:nvSpPr>
          <p:spPr>
            <a:xfrm>
              <a:off x="0" y="-85725"/>
              <a:ext cx="2709333" cy="898525"/>
            </a:xfrm>
            <a:prstGeom prst="rect">
              <a:avLst/>
            </a:prstGeom>
          </p:spPr>
          <p:txBody>
            <a:bodyPr lIns="50800" tIns="50800" rIns="50800" bIns="50800" rtlCol="0" anchor="ctr"/>
            <a:lstStyle/>
            <a:p>
              <a:pPr algn="ctr">
                <a:lnSpc>
                  <a:spcPts val="4060"/>
                </a:lnSpc>
                <a:spcBef>
                  <a:spcPct val="0"/>
                </a:spcBef>
              </a:pPr>
              <a:endParaRPr/>
            </a:p>
          </p:txBody>
        </p:sp>
      </p:grpSp>
      <p:grpSp>
        <p:nvGrpSpPr>
          <p:cNvPr id="6" name="Group 6"/>
          <p:cNvGrpSpPr/>
          <p:nvPr/>
        </p:nvGrpSpPr>
        <p:grpSpPr>
          <a:xfrm>
            <a:off x="312323" y="3418478"/>
            <a:ext cx="5413066" cy="2118613"/>
            <a:chOff x="0" y="0"/>
            <a:chExt cx="7217421" cy="2824817"/>
          </a:xfrm>
        </p:grpSpPr>
        <p:sp>
          <p:nvSpPr>
            <p:cNvPr id="7" name="Freeform 7"/>
            <p:cNvSpPr/>
            <p:nvPr/>
          </p:nvSpPr>
          <p:spPr>
            <a:xfrm>
              <a:off x="0" y="0"/>
              <a:ext cx="3271011" cy="699238"/>
            </a:xfrm>
            <a:custGeom>
              <a:avLst/>
              <a:gdLst/>
              <a:ahLst/>
              <a:cxnLst/>
              <a:rect l="l" t="t" r="r" b="b"/>
              <a:pathLst>
                <a:path w="3271011" h="699238">
                  <a:moveTo>
                    <a:pt x="0" y="0"/>
                  </a:moveTo>
                  <a:lnTo>
                    <a:pt x="3271011" y="0"/>
                  </a:lnTo>
                  <a:lnTo>
                    <a:pt x="3271011" y="699238"/>
                  </a:lnTo>
                  <a:lnTo>
                    <a:pt x="0" y="699238"/>
                  </a:lnTo>
                  <a:lnTo>
                    <a:pt x="0" y="0"/>
                  </a:lnTo>
                  <a:close/>
                </a:path>
              </a:pathLst>
            </a:custGeom>
            <a:blipFill>
              <a:blip r:embed="rId2">
                <a:extLst>
                  <a:ext uri="{96DAC541-7B7A-43D3-8B79-37D633B846F1}">
                    <asvg:svgBlip xmlns:asvg="http://schemas.microsoft.com/office/drawing/2016/SVG/main" r:embed="rId3"/>
                  </a:ext>
                </a:extLst>
              </a:blip>
              <a:stretch>
                <a:fillRect l="-1304" r="-1304"/>
              </a:stretch>
            </a:blipFill>
          </p:spPr>
        </p:sp>
        <p:sp>
          <p:nvSpPr>
            <p:cNvPr id="8" name="TextBox 8"/>
            <p:cNvSpPr txBox="1"/>
            <p:nvPr/>
          </p:nvSpPr>
          <p:spPr>
            <a:xfrm>
              <a:off x="704733" y="152981"/>
              <a:ext cx="1842169" cy="410369"/>
            </a:xfrm>
            <a:prstGeom prst="rect">
              <a:avLst/>
            </a:prstGeom>
          </p:spPr>
          <p:txBody>
            <a:bodyPr wrap="square" lIns="0" tIns="0" rIns="0" bIns="0" rtlCol="0" anchor="t">
              <a:spAutoFit/>
            </a:bodyPr>
            <a:lstStyle/>
            <a:p>
              <a:pPr algn="ctr">
                <a:lnSpc>
                  <a:spcPts val="2379"/>
                </a:lnSpc>
              </a:pPr>
              <a:r>
                <a:rPr lang="en-US" sz="1699" dirty="0">
                  <a:solidFill>
                    <a:srgbClr val="FFFAEF"/>
                  </a:solidFill>
                  <a:latin typeface="Eczar SemiBold"/>
                  <a:ea typeface="Eczar SemiBold"/>
                  <a:cs typeface="Eczar SemiBold"/>
                  <a:sym typeface="Eczar SemiBold"/>
                </a:rPr>
                <a:t>Introduction</a:t>
              </a:r>
            </a:p>
          </p:txBody>
        </p:sp>
        <p:sp>
          <p:nvSpPr>
            <p:cNvPr id="9" name="TextBox 9"/>
            <p:cNvSpPr txBox="1"/>
            <p:nvPr/>
          </p:nvSpPr>
          <p:spPr>
            <a:xfrm>
              <a:off x="0" y="871980"/>
              <a:ext cx="7217421" cy="1952837"/>
            </a:xfrm>
            <a:prstGeom prst="rect">
              <a:avLst/>
            </a:prstGeom>
          </p:spPr>
          <p:txBody>
            <a:bodyPr lIns="0" tIns="0" rIns="0" bIns="0" rtlCol="0" anchor="t">
              <a:spAutoFit/>
            </a:bodyPr>
            <a:lstStyle/>
            <a:p>
              <a:pPr algn="just">
                <a:lnSpc>
                  <a:spcPts val="1960"/>
                </a:lnSpc>
              </a:pPr>
              <a:r>
                <a:rPr lang="en-US" sz="1400">
                  <a:solidFill>
                    <a:srgbClr val="000000"/>
                  </a:solidFill>
                  <a:latin typeface="Tex Gyre Termes"/>
                  <a:ea typeface="Tex Gyre Termes"/>
                  <a:cs typeface="Tex Gyre Termes"/>
                  <a:sym typeface="Tex Gyre Termes"/>
                </a:rPr>
                <a:t>Blockchain is a shared, immutable ledger that facilitates the process of recording transactions and tracking assets in a business network. An asset can be tangible (a house, car, cash, land) or intangible (intellectual property, patents, copyrights, branding). Virtually anything of value can be tracked and traded on a blockchain network, reducing risk and cutting costs for all involved.</a:t>
              </a:r>
            </a:p>
          </p:txBody>
        </p:sp>
      </p:grpSp>
      <p:grpSp>
        <p:nvGrpSpPr>
          <p:cNvPr id="10" name="Group 10"/>
          <p:cNvGrpSpPr/>
          <p:nvPr/>
        </p:nvGrpSpPr>
        <p:grpSpPr>
          <a:xfrm>
            <a:off x="312323" y="6003815"/>
            <a:ext cx="5413066" cy="3822618"/>
            <a:chOff x="0" y="0"/>
            <a:chExt cx="7217421" cy="5096824"/>
          </a:xfrm>
        </p:grpSpPr>
        <p:sp>
          <p:nvSpPr>
            <p:cNvPr id="11" name="Freeform 11"/>
            <p:cNvSpPr/>
            <p:nvPr/>
          </p:nvSpPr>
          <p:spPr>
            <a:xfrm>
              <a:off x="0" y="0"/>
              <a:ext cx="3271011" cy="699238"/>
            </a:xfrm>
            <a:custGeom>
              <a:avLst/>
              <a:gdLst/>
              <a:ahLst/>
              <a:cxnLst/>
              <a:rect l="l" t="t" r="r" b="b"/>
              <a:pathLst>
                <a:path w="3271011" h="699238">
                  <a:moveTo>
                    <a:pt x="0" y="0"/>
                  </a:moveTo>
                  <a:lnTo>
                    <a:pt x="3271011" y="0"/>
                  </a:lnTo>
                  <a:lnTo>
                    <a:pt x="3271011" y="699238"/>
                  </a:lnTo>
                  <a:lnTo>
                    <a:pt x="0" y="699238"/>
                  </a:lnTo>
                  <a:lnTo>
                    <a:pt x="0" y="0"/>
                  </a:lnTo>
                  <a:close/>
                </a:path>
              </a:pathLst>
            </a:custGeom>
            <a:blipFill>
              <a:blip r:embed="rId2">
                <a:extLst>
                  <a:ext uri="{96DAC541-7B7A-43D3-8B79-37D633B846F1}">
                    <asvg:svgBlip xmlns:asvg="http://schemas.microsoft.com/office/drawing/2016/SVG/main" r:embed="rId3"/>
                  </a:ext>
                </a:extLst>
              </a:blip>
              <a:stretch>
                <a:fillRect l="-1208" r="-1208"/>
              </a:stretch>
            </a:blipFill>
          </p:spPr>
        </p:sp>
        <p:sp>
          <p:nvSpPr>
            <p:cNvPr id="12" name="TextBox 12"/>
            <p:cNvSpPr txBox="1"/>
            <p:nvPr/>
          </p:nvSpPr>
          <p:spPr>
            <a:xfrm>
              <a:off x="704733" y="152981"/>
              <a:ext cx="1684814" cy="364702"/>
            </a:xfrm>
            <a:prstGeom prst="rect">
              <a:avLst/>
            </a:prstGeom>
          </p:spPr>
          <p:txBody>
            <a:bodyPr lIns="0" tIns="0" rIns="0" bIns="0" rtlCol="0" anchor="t">
              <a:spAutoFit/>
            </a:bodyPr>
            <a:lstStyle/>
            <a:p>
              <a:pPr algn="ctr">
                <a:lnSpc>
                  <a:spcPts val="2379"/>
                </a:lnSpc>
              </a:pPr>
              <a:r>
                <a:rPr lang="en-US" sz="1699">
                  <a:solidFill>
                    <a:srgbClr val="FFFAEF"/>
                  </a:solidFill>
                  <a:latin typeface="Eczar SemiBold"/>
                  <a:ea typeface="Eczar SemiBold"/>
                  <a:cs typeface="Eczar SemiBold"/>
                  <a:sym typeface="Eczar SemiBold"/>
                </a:rPr>
                <a:t>Description</a:t>
              </a:r>
            </a:p>
          </p:txBody>
        </p:sp>
        <p:sp>
          <p:nvSpPr>
            <p:cNvPr id="13" name="TextBox 13"/>
            <p:cNvSpPr txBox="1"/>
            <p:nvPr/>
          </p:nvSpPr>
          <p:spPr>
            <a:xfrm>
              <a:off x="0" y="832588"/>
              <a:ext cx="7217421" cy="4264237"/>
            </a:xfrm>
            <a:prstGeom prst="rect">
              <a:avLst/>
            </a:prstGeom>
          </p:spPr>
          <p:txBody>
            <a:bodyPr lIns="0" tIns="0" rIns="0" bIns="0" rtlCol="0" anchor="t">
              <a:spAutoFit/>
            </a:bodyPr>
            <a:lstStyle/>
            <a:p>
              <a:pPr algn="just">
                <a:lnSpc>
                  <a:spcPts val="1960"/>
                </a:lnSpc>
              </a:pPr>
              <a:r>
                <a:rPr lang="en-US" sz="1400">
                  <a:solidFill>
                    <a:srgbClr val="000000"/>
                  </a:solidFill>
                  <a:latin typeface="Tex Gyre Termes"/>
                  <a:ea typeface="Tex Gyre Termes"/>
                  <a:cs typeface="Tex Gyre Termes"/>
                  <a:sym typeface="Tex Gyre Termes"/>
                </a:rPr>
                <a:t>A blockchain was created by a person (or group of people) using the name (or pseudonym) Satoshi Nakamoto in 2008 to serve as the public distributed ledger for bitcoin cryptocurrency transactions, based on previous work by Stuart Haber, W. Scott Stornetta, and Dave Bayer.A blockchain is a type of distributed ledger technology (DLT) that consists of growing list of records, called blocks, that are securely linked together using cryptography. Each block contains a cryptographic hash of the previous block, a timestamp, and transaction data.  Since each block contains information about the previous block, they effectively form a chain (compare linked list data structure), with each additional block linking to the ones before it. Consequently, blockchain transactions are irreversible in that, once they are recorded, the data in any given block cannot be altered retroactively without altering all subsequent blocks.</a:t>
              </a:r>
            </a:p>
          </p:txBody>
        </p:sp>
      </p:grpSp>
      <p:grpSp>
        <p:nvGrpSpPr>
          <p:cNvPr id="14" name="Group 14"/>
          <p:cNvGrpSpPr/>
          <p:nvPr/>
        </p:nvGrpSpPr>
        <p:grpSpPr>
          <a:xfrm>
            <a:off x="0" y="19969439"/>
            <a:ext cx="15120000" cy="4536000"/>
            <a:chOff x="0" y="0"/>
            <a:chExt cx="2709333" cy="812800"/>
          </a:xfrm>
        </p:grpSpPr>
        <p:sp>
          <p:nvSpPr>
            <p:cNvPr id="15" name="Freeform 15"/>
            <p:cNvSpPr/>
            <p:nvPr/>
          </p:nvSpPr>
          <p:spPr>
            <a:xfrm>
              <a:off x="0" y="0"/>
              <a:ext cx="2709333" cy="812800"/>
            </a:xfrm>
            <a:custGeom>
              <a:avLst/>
              <a:gdLst/>
              <a:ahLst/>
              <a:cxnLst/>
              <a:rect l="l" t="t" r="r" b="b"/>
              <a:pathLst>
                <a:path w="2709333" h="812800">
                  <a:moveTo>
                    <a:pt x="0" y="0"/>
                  </a:moveTo>
                  <a:lnTo>
                    <a:pt x="2709333" y="0"/>
                  </a:lnTo>
                  <a:lnTo>
                    <a:pt x="2709333" y="812800"/>
                  </a:lnTo>
                  <a:lnTo>
                    <a:pt x="0" y="812800"/>
                  </a:lnTo>
                  <a:close/>
                </a:path>
              </a:pathLst>
            </a:custGeom>
            <a:solidFill>
              <a:srgbClr val="1C4731"/>
            </a:solidFill>
          </p:spPr>
        </p:sp>
        <p:sp>
          <p:nvSpPr>
            <p:cNvPr id="16" name="TextBox 16"/>
            <p:cNvSpPr txBox="1"/>
            <p:nvPr/>
          </p:nvSpPr>
          <p:spPr>
            <a:xfrm>
              <a:off x="0" y="-85725"/>
              <a:ext cx="2709333" cy="898525"/>
            </a:xfrm>
            <a:prstGeom prst="rect">
              <a:avLst/>
            </a:prstGeom>
          </p:spPr>
          <p:txBody>
            <a:bodyPr lIns="50800" tIns="50800" rIns="50800" bIns="50800" rtlCol="0" anchor="ctr"/>
            <a:lstStyle/>
            <a:p>
              <a:pPr algn="ctr">
                <a:lnSpc>
                  <a:spcPts val="4060"/>
                </a:lnSpc>
                <a:spcBef>
                  <a:spcPct val="0"/>
                </a:spcBef>
              </a:pPr>
              <a:endParaRPr/>
            </a:p>
          </p:txBody>
        </p:sp>
      </p:grpSp>
      <p:sp>
        <p:nvSpPr>
          <p:cNvPr id="17" name="TextBox 17"/>
          <p:cNvSpPr txBox="1"/>
          <p:nvPr/>
        </p:nvSpPr>
        <p:spPr>
          <a:xfrm>
            <a:off x="2763919" y="12189435"/>
            <a:ext cx="307774" cy="174055"/>
          </a:xfrm>
          <a:prstGeom prst="rect">
            <a:avLst/>
          </a:prstGeom>
        </p:spPr>
        <p:txBody>
          <a:bodyPr lIns="0" tIns="0" rIns="0" bIns="0" rtlCol="0" anchor="t">
            <a:spAutoFit/>
          </a:bodyPr>
          <a:lstStyle/>
          <a:p>
            <a:pPr algn="ctr">
              <a:lnSpc>
                <a:spcPts val="1428"/>
              </a:lnSpc>
            </a:pPr>
            <a:r>
              <a:rPr lang="en-US" sz="1020" b="1">
                <a:solidFill>
                  <a:srgbClr val="303030"/>
                </a:solidFill>
                <a:latin typeface="Sukar Bold"/>
                <a:ea typeface="Sukar Bold"/>
                <a:cs typeface="Sukar Bold"/>
                <a:sym typeface="Sukar Bold"/>
              </a:rPr>
              <a:t>1.</a:t>
            </a:r>
          </a:p>
        </p:txBody>
      </p:sp>
      <p:grpSp>
        <p:nvGrpSpPr>
          <p:cNvPr id="18" name="Group 18"/>
          <p:cNvGrpSpPr/>
          <p:nvPr/>
        </p:nvGrpSpPr>
        <p:grpSpPr>
          <a:xfrm>
            <a:off x="326919" y="10295282"/>
            <a:ext cx="5427662" cy="6654971"/>
            <a:chOff x="0" y="0"/>
            <a:chExt cx="7236882" cy="8873294"/>
          </a:xfrm>
        </p:grpSpPr>
        <p:sp>
          <p:nvSpPr>
            <p:cNvPr id="19" name="Freeform 19"/>
            <p:cNvSpPr/>
            <p:nvPr/>
          </p:nvSpPr>
          <p:spPr>
            <a:xfrm>
              <a:off x="19461" y="0"/>
              <a:ext cx="5267160" cy="807177"/>
            </a:xfrm>
            <a:custGeom>
              <a:avLst/>
              <a:gdLst/>
              <a:ahLst/>
              <a:cxnLst/>
              <a:rect l="l" t="t" r="r" b="b"/>
              <a:pathLst>
                <a:path w="5267160" h="807177">
                  <a:moveTo>
                    <a:pt x="0" y="0"/>
                  </a:moveTo>
                  <a:lnTo>
                    <a:pt x="5267160" y="0"/>
                  </a:lnTo>
                  <a:lnTo>
                    <a:pt x="5267160" y="807177"/>
                  </a:lnTo>
                  <a:lnTo>
                    <a:pt x="0" y="807177"/>
                  </a:lnTo>
                  <a:lnTo>
                    <a:pt x="0" y="0"/>
                  </a:lnTo>
                  <a:close/>
                </a:path>
              </a:pathLst>
            </a:custGeom>
            <a:blipFill>
              <a:blip r:embed="rId2">
                <a:extLst>
                  <a:ext uri="{96DAC541-7B7A-43D3-8B79-37D633B846F1}">
                    <asvg:svgBlip xmlns:asvg="http://schemas.microsoft.com/office/drawing/2016/SVG/main" r:embed="rId3"/>
                  </a:ext>
                </a:extLst>
              </a:blip>
              <a:stretch>
                <a:fillRect t="-18100" b="-18100"/>
              </a:stretch>
            </a:blipFill>
          </p:spPr>
        </p:sp>
        <p:sp>
          <p:nvSpPr>
            <p:cNvPr id="20" name="TextBox 20"/>
            <p:cNvSpPr txBox="1"/>
            <p:nvPr/>
          </p:nvSpPr>
          <p:spPr>
            <a:xfrm>
              <a:off x="686445" y="206950"/>
              <a:ext cx="3933192" cy="364702"/>
            </a:xfrm>
            <a:prstGeom prst="rect">
              <a:avLst/>
            </a:prstGeom>
          </p:spPr>
          <p:txBody>
            <a:bodyPr lIns="0" tIns="0" rIns="0" bIns="0" rtlCol="0" anchor="t">
              <a:spAutoFit/>
            </a:bodyPr>
            <a:lstStyle/>
            <a:p>
              <a:pPr algn="ctr">
                <a:lnSpc>
                  <a:spcPts val="2380"/>
                </a:lnSpc>
              </a:pPr>
              <a:r>
                <a:rPr lang="en-US" sz="1700" dirty="0">
                  <a:solidFill>
                    <a:srgbClr val="FFFAEF"/>
                  </a:solidFill>
                  <a:latin typeface="Eczar SemiBold"/>
                  <a:ea typeface="Eczar SemiBold"/>
                  <a:cs typeface="Eczar SemiBold"/>
                  <a:sym typeface="Eczar SemiBold"/>
                </a:rPr>
                <a:t>Key elements of a blockchain</a:t>
              </a:r>
            </a:p>
          </p:txBody>
        </p:sp>
        <p:sp>
          <p:nvSpPr>
            <p:cNvPr id="21" name="TextBox 21"/>
            <p:cNvSpPr txBox="1"/>
            <p:nvPr/>
          </p:nvSpPr>
          <p:spPr>
            <a:xfrm>
              <a:off x="1089937" y="1585424"/>
              <a:ext cx="5199316" cy="396240"/>
            </a:xfrm>
            <a:prstGeom prst="rect">
              <a:avLst/>
            </a:prstGeom>
          </p:spPr>
          <p:txBody>
            <a:bodyPr lIns="0" tIns="0" rIns="0" bIns="0" rtlCol="0" anchor="t">
              <a:spAutoFit/>
            </a:bodyPr>
            <a:lstStyle/>
            <a:p>
              <a:pPr algn="l">
                <a:lnSpc>
                  <a:spcPts val="2520"/>
                </a:lnSpc>
              </a:pPr>
              <a:r>
                <a:rPr lang="en-US" sz="1800" b="1">
                  <a:solidFill>
                    <a:srgbClr val="303030"/>
                  </a:solidFill>
                  <a:latin typeface="Sukar Bold"/>
                  <a:ea typeface="Sukar Bold"/>
                  <a:cs typeface="Sukar Bold"/>
                  <a:sym typeface="Sukar Bold"/>
                </a:rPr>
                <a:t>Distributed ledger technology</a:t>
              </a:r>
            </a:p>
          </p:txBody>
        </p:sp>
        <p:sp>
          <p:nvSpPr>
            <p:cNvPr id="22" name="Freeform 22"/>
            <p:cNvSpPr/>
            <p:nvPr/>
          </p:nvSpPr>
          <p:spPr>
            <a:xfrm>
              <a:off x="4793038" y="1274300"/>
              <a:ext cx="2424383" cy="2121335"/>
            </a:xfrm>
            <a:custGeom>
              <a:avLst/>
              <a:gdLst/>
              <a:ahLst/>
              <a:cxnLst/>
              <a:rect l="l" t="t" r="r" b="b"/>
              <a:pathLst>
                <a:path w="2424383" h="2121335">
                  <a:moveTo>
                    <a:pt x="0" y="0"/>
                  </a:moveTo>
                  <a:lnTo>
                    <a:pt x="2424383" y="0"/>
                  </a:lnTo>
                  <a:lnTo>
                    <a:pt x="2424383" y="2121335"/>
                  </a:lnTo>
                  <a:lnTo>
                    <a:pt x="0" y="21213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3" name="Freeform 23"/>
            <p:cNvSpPr/>
            <p:nvPr/>
          </p:nvSpPr>
          <p:spPr>
            <a:xfrm>
              <a:off x="0" y="1099277"/>
              <a:ext cx="2824436" cy="2471382"/>
            </a:xfrm>
            <a:custGeom>
              <a:avLst/>
              <a:gdLst/>
              <a:ahLst/>
              <a:cxnLst/>
              <a:rect l="l" t="t" r="r" b="b"/>
              <a:pathLst>
                <a:path w="2824436" h="2471382">
                  <a:moveTo>
                    <a:pt x="0" y="0"/>
                  </a:moveTo>
                  <a:lnTo>
                    <a:pt x="2824436" y="0"/>
                  </a:lnTo>
                  <a:lnTo>
                    <a:pt x="2824436" y="2471381"/>
                  </a:lnTo>
                  <a:lnTo>
                    <a:pt x="0" y="24713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24" name="Group 24"/>
            <p:cNvGrpSpPr/>
            <p:nvPr/>
          </p:nvGrpSpPr>
          <p:grpSpPr>
            <a:xfrm>
              <a:off x="1381199" y="1274300"/>
              <a:ext cx="4077213" cy="2121335"/>
              <a:chOff x="0" y="0"/>
              <a:chExt cx="2909945" cy="1514016"/>
            </a:xfrm>
          </p:grpSpPr>
          <p:sp>
            <p:nvSpPr>
              <p:cNvPr id="25" name="Freeform 25"/>
              <p:cNvSpPr/>
              <p:nvPr/>
            </p:nvSpPr>
            <p:spPr>
              <a:xfrm>
                <a:off x="0" y="0"/>
                <a:ext cx="2909945" cy="1514016"/>
              </a:xfrm>
              <a:custGeom>
                <a:avLst/>
                <a:gdLst/>
                <a:ahLst/>
                <a:cxnLst/>
                <a:rect l="l" t="t" r="r" b="b"/>
                <a:pathLst>
                  <a:path w="2909945" h="1514016">
                    <a:moveTo>
                      <a:pt x="0" y="0"/>
                    </a:moveTo>
                    <a:lnTo>
                      <a:pt x="2909945" y="0"/>
                    </a:lnTo>
                    <a:lnTo>
                      <a:pt x="2909945" y="1514016"/>
                    </a:lnTo>
                    <a:lnTo>
                      <a:pt x="0" y="1514016"/>
                    </a:lnTo>
                    <a:close/>
                  </a:path>
                </a:pathLst>
              </a:custGeom>
              <a:solidFill>
                <a:srgbClr val="D1CFE2"/>
              </a:solidFill>
            </p:spPr>
          </p:sp>
        </p:grpSp>
        <p:sp>
          <p:nvSpPr>
            <p:cNvPr id="26" name="Freeform 26"/>
            <p:cNvSpPr/>
            <p:nvPr/>
          </p:nvSpPr>
          <p:spPr>
            <a:xfrm>
              <a:off x="290917" y="1281803"/>
              <a:ext cx="2424383" cy="2121335"/>
            </a:xfrm>
            <a:custGeom>
              <a:avLst/>
              <a:gdLst/>
              <a:ahLst/>
              <a:cxnLst/>
              <a:rect l="l" t="t" r="r" b="b"/>
              <a:pathLst>
                <a:path w="2424383" h="2121335">
                  <a:moveTo>
                    <a:pt x="0" y="0"/>
                  </a:moveTo>
                  <a:lnTo>
                    <a:pt x="2424382" y="0"/>
                  </a:lnTo>
                  <a:lnTo>
                    <a:pt x="2424382" y="2121335"/>
                  </a:lnTo>
                  <a:lnTo>
                    <a:pt x="0" y="21213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7" name="TextBox 27"/>
            <p:cNvSpPr txBox="1"/>
            <p:nvPr/>
          </p:nvSpPr>
          <p:spPr>
            <a:xfrm>
              <a:off x="1096776" y="1777932"/>
              <a:ext cx="5334925" cy="1415173"/>
            </a:xfrm>
            <a:prstGeom prst="rect">
              <a:avLst/>
            </a:prstGeom>
          </p:spPr>
          <p:txBody>
            <a:bodyPr lIns="0" tIns="0" rIns="0" bIns="0" rtlCol="0" anchor="t">
              <a:spAutoFit/>
            </a:bodyPr>
            <a:lstStyle/>
            <a:p>
              <a:pPr algn="just">
                <a:lnSpc>
                  <a:spcPts val="1682"/>
                </a:lnSpc>
              </a:pPr>
              <a:r>
                <a:rPr lang="en-US" sz="1402">
                  <a:solidFill>
                    <a:srgbClr val="303030"/>
                  </a:solidFill>
                  <a:latin typeface="Tex Gyre Termes"/>
                  <a:ea typeface="Tex Gyre Termes"/>
                  <a:cs typeface="Tex Gyre Termes"/>
                  <a:sym typeface="Tex Gyre Termes"/>
                </a:rPr>
                <a:t>All network participants have access to the distributed ledger and its immutable record of transactions. With this shared ledger, transactions are recorded only once, eliminating the duplication of effort that’s typical of traditional business networks.</a:t>
              </a:r>
            </a:p>
          </p:txBody>
        </p:sp>
        <p:sp>
          <p:nvSpPr>
            <p:cNvPr id="28" name="TextBox 28"/>
            <p:cNvSpPr txBox="1"/>
            <p:nvPr/>
          </p:nvSpPr>
          <p:spPr>
            <a:xfrm>
              <a:off x="433500" y="2122126"/>
              <a:ext cx="723725" cy="402590"/>
            </a:xfrm>
            <a:prstGeom prst="rect">
              <a:avLst/>
            </a:prstGeom>
          </p:spPr>
          <p:txBody>
            <a:bodyPr lIns="0" tIns="0" rIns="0" bIns="0" rtlCol="0" anchor="t">
              <a:spAutoFit/>
            </a:bodyPr>
            <a:lstStyle/>
            <a:p>
              <a:pPr algn="ctr">
                <a:lnSpc>
                  <a:spcPts val="2520"/>
                </a:lnSpc>
              </a:pPr>
              <a:r>
                <a:rPr lang="en-US" sz="1800" b="1">
                  <a:solidFill>
                    <a:srgbClr val="303030"/>
                  </a:solidFill>
                  <a:latin typeface="Sukar Bold"/>
                  <a:ea typeface="Sukar Bold"/>
                  <a:cs typeface="Sukar Bold"/>
                  <a:sym typeface="Sukar Bold"/>
                </a:rPr>
                <a:t>1.</a:t>
              </a:r>
            </a:p>
          </p:txBody>
        </p:sp>
        <p:sp>
          <p:nvSpPr>
            <p:cNvPr id="29" name="TextBox 29"/>
            <p:cNvSpPr txBox="1"/>
            <p:nvPr/>
          </p:nvSpPr>
          <p:spPr>
            <a:xfrm>
              <a:off x="3302158" y="4578756"/>
              <a:ext cx="410366" cy="225723"/>
            </a:xfrm>
            <a:prstGeom prst="rect">
              <a:avLst/>
            </a:prstGeom>
          </p:spPr>
          <p:txBody>
            <a:bodyPr lIns="0" tIns="0" rIns="0" bIns="0" rtlCol="0" anchor="t">
              <a:spAutoFit/>
            </a:bodyPr>
            <a:lstStyle/>
            <a:p>
              <a:pPr algn="ctr">
                <a:lnSpc>
                  <a:spcPts val="1428"/>
                </a:lnSpc>
              </a:pPr>
              <a:r>
                <a:rPr lang="en-US" sz="1020" b="1">
                  <a:solidFill>
                    <a:srgbClr val="303030"/>
                  </a:solidFill>
                  <a:latin typeface="Sukar Bold"/>
                  <a:ea typeface="Sukar Bold"/>
                  <a:cs typeface="Sukar Bold"/>
                  <a:sym typeface="Sukar Bold"/>
                </a:rPr>
                <a:t>1.</a:t>
              </a:r>
            </a:p>
          </p:txBody>
        </p:sp>
        <p:sp>
          <p:nvSpPr>
            <p:cNvPr id="30" name="Freeform 30"/>
            <p:cNvSpPr/>
            <p:nvPr/>
          </p:nvSpPr>
          <p:spPr>
            <a:xfrm>
              <a:off x="4793038" y="3927755"/>
              <a:ext cx="2424383" cy="2121335"/>
            </a:xfrm>
            <a:custGeom>
              <a:avLst/>
              <a:gdLst/>
              <a:ahLst/>
              <a:cxnLst/>
              <a:rect l="l" t="t" r="r" b="b"/>
              <a:pathLst>
                <a:path w="2424383" h="2121335">
                  <a:moveTo>
                    <a:pt x="0" y="0"/>
                  </a:moveTo>
                  <a:lnTo>
                    <a:pt x="2424383" y="0"/>
                  </a:lnTo>
                  <a:lnTo>
                    <a:pt x="2424383" y="2121334"/>
                  </a:lnTo>
                  <a:lnTo>
                    <a:pt x="0" y="21213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1" name="Freeform 31"/>
            <p:cNvSpPr/>
            <p:nvPr/>
          </p:nvSpPr>
          <p:spPr>
            <a:xfrm>
              <a:off x="0" y="3752731"/>
              <a:ext cx="2824436" cy="2471382"/>
            </a:xfrm>
            <a:custGeom>
              <a:avLst/>
              <a:gdLst/>
              <a:ahLst/>
              <a:cxnLst/>
              <a:rect l="l" t="t" r="r" b="b"/>
              <a:pathLst>
                <a:path w="2824436" h="2471382">
                  <a:moveTo>
                    <a:pt x="0" y="0"/>
                  </a:moveTo>
                  <a:lnTo>
                    <a:pt x="2824436" y="0"/>
                  </a:lnTo>
                  <a:lnTo>
                    <a:pt x="2824436" y="2471382"/>
                  </a:lnTo>
                  <a:lnTo>
                    <a:pt x="0" y="247138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32" name="Group 32"/>
            <p:cNvGrpSpPr/>
            <p:nvPr/>
          </p:nvGrpSpPr>
          <p:grpSpPr>
            <a:xfrm>
              <a:off x="1381199" y="3927755"/>
              <a:ext cx="4077213" cy="2121335"/>
              <a:chOff x="0" y="0"/>
              <a:chExt cx="2909945" cy="1514016"/>
            </a:xfrm>
          </p:grpSpPr>
          <p:sp>
            <p:nvSpPr>
              <p:cNvPr id="33" name="Freeform 33"/>
              <p:cNvSpPr/>
              <p:nvPr/>
            </p:nvSpPr>
            <p:spPr>
              <a:xfrm>
                <a:off x="0" y="0"/>
                <a:ext cx="2909945" cy="1514016"/>
              </a:xfrm>
              <a:custGeom>
                <a:avLst/>
                <a:gdLst/>
                <a:ahLst/>
                <a:cxnLst/>
                <a:rect l="l" t="t" r="r" b="b"/>
                <a:pathLst>
                  <a:path w="2909945" h="1514016">
                    <a:moveTo>
                      <a:pt x="0" y="0"/>
                    </a:moveTo>
                    <a:lnTo>
                      <a:pt x="2909945" y="0"/>
                    </a:lnTo>
                    <a:lnTo>
                      <a:pt x="2909945" y="1514016"/>
                    </a:lnTo>
                    <a:lnTo>
                      <a:pt x="0" y="1514016"/>
                    </a:lnTo>
                    <a:close/>
                  </a:path>
                </a:pathLst>
              </a:custGeom>
              <a:solidFill>
                <a:srgbClr val="B1DFBB"/>
              </a:solidFill>
            </p:spPr>
          </p:sp>
        </p:grpSp>
        <p:sp>
          <p:nvSpPr>
            <p:cNvPr id="34" name="Freeform 34"/>
            <p:cNvSpPr/>
            <p:nvPr/>
          </p:nvSpPr>
          <p:spPr>
            <a:xfrm>
              <a:off x="290917" y="3935258"/>
              <a:ext cx="2424383" cy="2121335"/>
            </a:xfrm>
            <a:custGeom>
              <a:avLst/>
              <a:gdLst/>
              <a:ahLst/>
              <a:cxnLst/>
              <a:rect l="l" t="t" r="r" b="b"/>
              <a:pathLst>
                <a:path w="2424383" h="2121335">
                  <a:moveTo>
                    <a:pt x="0" y="0"/>
                  </a:moveTo>
                  <a:lnTo>
                    <a:pt x="2424382" y="0"/>
                  </a:lnTo>
                  <a:lnTo>
                    <a:pt x="2424382" y="2121334"/>
                  </a:lnTo>
                  <a:lnTo>
                    <a:pt x="0" y="21213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5" name="TextBox 35"/>
            <p:cNvSpPr txBox="1"/>
            <p:nvPr/>
          </p:nvSpPr>
          <p:spPr>
            <a:xfrm>
              <a:off x="1089937" y="4025621"/>
              <a:ext cx="5199316" cy="396240"/>
            </a:xfrm>
            <a:prstGeom prst="rect">
              <a:avLst/>
            </a:prstGeom>
          </p:spPr>
          <p:txBody>
            <a:bodyPr lIns="0" tIns="0" rIns="0" bIns="0" rtlCol="0" anchor="t">
              <a:spAutoFit/>
            </a:bodyPr>
            <a:lstStyle/>
            <a:p>
              <a:pPr algn="l">
                <a:lnSpc>
                  <a:spcPts val="2520"/>
                </a:lnSpc>
              </a:pPr>
              <a:r>
                <a:rPr lang="en-US" sz="1800" b="1">
                  <a:solidFill>
                    <a:srgbClr val="303030"/>
                  </a:solidFill>
                  <a:latin typeface="Sukar Bold"/>
                  <a:ea typeface="Sukar Bold"/>
                  <a:cs typeface="Sukar Bold"/>
                  <a:sym typeface="Sukar Bold"/>
                </a:rPr>
                <a:t>Immutable records</a:t>
              </a:r>
            </a:p>
          </p:txBody>
        </p:sp>
        <p:sp>
          <p:nvSpPr>
            <p:cNvPr id="36" name="TextBox 36"/>
            <p:cNvSpPr txBox="1"/>
            <p:nvPr/>
          </p:nvSpPr>
          <p:spPr>
            <a:xfrm>
              <a:off x="1096776" y="4431386"/>
              <a:ext cx="5334925" cy="1415173"/>
            </a:xfrm>
            <a:prstGeom prst="rect">
              <a:avLst/>
            </a:prstGeom>
          </p:spPr>
          <p:txBody>
            <a:bodyPr lIns="0" tIns="0" rIns="0" bIns="0" rtlCol="0" anchor="t">
              <a:spAutoFit/>
            </a:bodyPr>
            <a:lstStyle/>
            <a:p>
              <a:pPr algn="just">
                <a:lnSpc>
                  <a:spcPts val="1682"/>
                </a:lnSpc>
              </a:pPr>
              <a:r>
                <a:rPr lang="en-US" sz="1402">
                  <a:solidFill>
                    <a:srgbClr val="303030"/>
                  </a:solidFill>
                  <a:latin typeface="Tex Gyre Termes"/>
                  <a:ea typeface="Tex Gyre Termes"/>
                  <a:cs typeface="Tex Gyre Termes"/>
                  <a:sym typeface="Tex Gyre Termes"/>
                </a:rPr>
                <a:t>No participant can change or tamper with a transaction after it’s been recorded to the shared ledger. If a transaction record includes an error, a new transaction must be added to reverse the error, and both transactions are then visible.</a:t>
              </a:r>
            </a:p>
          </p:txBody>
        </p:sp>
        <p:sp>
          <p:nvSpPr>
            <p:cNvPr id="37" name="TextBox 37"/>
            <p:cNvSpPr txBox="1"/>
            <p:nvPr/>
          </p:nvSpPr>
          <p:spPr>
            <a:xfrm>
              <a:off x="433500" y="4775580"/>
              <a:ext cx="723725" cy="396240"/>
            </a:xfrm>
            <a:prstGeom prst="rect">
              <a:avLst/>
            </a:prstGeom>
          </p:spPr>
          <p:txBody>
            <a:bodyPr lIns="0" tIns="0" rIns="0" bIns="0" rtlCol="0" anchor="t">
              <a:spAutoFit/>
            </a:bodyPr>
            <a:lstStyle/>
            <a:p>
              <a:pPr algn="ctr">
                <a:lnSpc>
                  <a:spcPts val="2520"/>
                </a:lnSpc>
              </a:pPr>
              <a:r>
                <a:rPr lang="en-US" sz="1800" b="1">
                  <a:solidFill>
                    <a:srgbClr val="303030"/>
                  </a:solidFill>
                  <a:latin typeface="Sukar Bold"/>
                  <a:ea typeface="Sukar Bold"/>
                  <a:cs typeface="Sukar Bold"/>
                  <a:sym typeface="Sukar Bold"/>
                </a:rPr>
                <a:t>2.</a:t>
              </a:r>
            </a:p>
          </p:txBody>
        </p:sp>
        <p:sp>
          <p:nvSpPr>
            <p:cNvPr id="38" name="TextBox 38"/>
            <p:cNvSpPr txBox="1"/>
            <p:nvPr/>
          </p:nvSpPr>
          <p:spPr>
            <a:xfrm>
              <a:off x="3321620" y="7227937"/>
              <a:ext cx="410366" cy="225723"/>
            </a:xfrm>
            <a:prstGeom prst="rect">
              <a:avLst/>
            </a:prstGeom>
          </p:spPr>
          <p:txBody>
            <a:bodyPr lIns="0" tIns="0" rIns="0" bIns="0" rtlCol="0" anchor="t">
              <a:spAutoFit/>
            </a:bodyPr>
            <a:lstStyle/>
            <a:p>
              <a:pPr algn="ctr">
                <a:lnSpc>
                  <a:spcPts val="1428"/>
                </a:lnSpc>
              </a:pPr>
              <a:r>
                <a:rPr lang="en-US" sz="1020" b="1">
                  <a:solidFill>
                    <a:srgbClr val="303030"/>
                  </a:solidFill>
                  <a:latin typeface="Sukar Bold"/>
                  <a:ea typeface="Sukar Bold"/>
                  <a:cs typeface="Sukar Bold"/>
                  <a:sym typeface="Sukar Bold"/>
                </a:rPr>
                <a:t>1.</a:t>
              </a:r>
            </a:p>
          </p:txBody>
        </p:sp>
        <p:sp>
          <p:nvSpPr>
            <p:cNvPr id="39" name="Freeform 39"/>
            <p:cNvSpPr/>
            <p:nvPr/>
          </p:nvSpPr>
          <p:spPr>
            <a:xfrm>
              <a:off x="4812499" y="6576936"/>
              <a:ext cx="2424383" cy="2121335"/>
            </a:xfrm>
            <a:custGeom>
              <a:avLst/>
              <a:gdLst/>
              <a:ahLst/>
              <a:cxnLst/>
              <a:rect l="l" t="t" r="r" b="b"/>
              <a:pathLst>
                <a:path w="2424383" h="2121335">
                  <a:moveTo>
                    <a:pt x="0" y="0"/>
                  </a:moveTo>
                  <a:lnTo>
                    <a:pt x="2424383" y="0"/>
                  </a:lnTo>
                  <a:lnTo>
                    <a:pt x="2424383" y="2121335"/>
                  </a:lnTo>
                  <a:lnTo>
                    <a:pt x="0" y="212133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40" name="Freeform 40"/>
            <p:cNvSpPr/>
            <p:nvPr/>
          </p:nvSpPr>
          <p:spPr>
            <a:xfrm>
              <a:off x="19461" y="6401913"/>
              <a:ext cx="2824436" cy="2471382"/>
            </a:xfrm>
            <a:custGeom>
              <a:avLst/>
              <a:gdLst/>
              <a:ahLst/>
              <a:cxnLst/>
              <a:rect l="l" t="t" r="r" b="b"/>
              <a:pathLst>
                <a:path w="2824436" h="2471382">
                  <a:moveTo>
                    <a:pt x="0" y="0"/>
                  </a:moveTo>
                  <a:lnTo>
                    <a:pt x="2824436" y="0"/>
                  </a:lnTo>
                  <a:lnTo>
                    <a:pt x="2824436" y="2471381"/>
                  </a:lnTo>
                  <a:lnTo>
                    <a:pt x="0" y="247138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grpSp>
          <p:nvGrpSpPr>
            <p:cNvPr id="41" name="Group 41"/>
            <p:cNvGrpSpPr/>
            <p:nvPr/>
          </p:nvGrpSpPr>
          <p:grpSpPr>
            <a:xfrm>
              <a:off x="1400660" y="6576936"/>
              <a:ext cx="4077213" cy="2121335"/>
              <a:chOff x="0" y="0"/>
              <a:chExt cx="2909945" cy="1514016"/>
            </a:xfrm>
          </p:grpSpPr>
          <p:sp>
            <p:nvSpPr>
              <p:cNvPr id="42" name="Freeform 42"/>
              <p:cNvSpPr/>
              <p:nvPr/>
            </p:nvSpPr>
            <p:spPr>
              <a:xfrm>
                <a:off x="0" y="0"/>
                <a:ext cx="2909945" cy="1514016"/>
              </a:xfrm>
              <a:custGeom>
                <a:avLst/>
                <a:gdLst/>
                <a:ahLst/>
                <a:cxnLst/>
                <a:rect l="l" t="t" r="r" b="b"/>
                <a:pathLst>
                  <a:path w="2909945" h="1514016">
                    <a:moveTo>
                      <a:pt x="0" y="0"/>
                    </a:moveTo>
                    <a:lnTo>
                      <a:pt x="2909945" y="0"/>
                    </a:lnTo>
                    <a:lnTo>
                      <a:pt x="2909945" y="1514016"/>
                    </a:lnTo>
                    <a:lnTo>
                      <a:pt x="0" y="1514016"/>
                    </a:lnTo>
                    <a:close/>
                  </a:path>
                </a:pathLst>
              </a:custGeom>
              <a:solidFill>
                <a:srgbClr val="DDBFE8"/>
              </a:solidFill>
            </p:spPr>
          </p:sp>
        </p:grpSp>
        <p:sp>
          <p:nvSpPr>
            <p:cNvPr id="43" name="Freeform 43"/>
            <p:cNvSpPr/>
            <p:nvPr/>
          </p:nvSpPr>
          <p:spPr>
            <a:xfrm>
              <a:off x="310378" y="6584439"/>
              <a:ext cx="2424383" cy="2121335"/>
            </a:xfrm>
            <a:custGeom>
              <a:avLst/>
              <a:gdLst/>
              <a:ahLst/>
              <a:cxnLst/>
              <a:rect l="l" t="t" r="r" b="b"/>
              <a:pathLst>
                <a:path w="2424383" h="2121335">
                  <a:moveTo>
                    <a:pt x="0" y="0"/>
                  </a:moveTo>
                  <a:lnTo>
                    <a:pt x="2424382" y="0"/>
                  </a:lnTo>
                  <a:lnTo>
                    <a:pt x="2424382" y="2121335"/>
                  </a:lnTo>
                  <a:lnTo>
                    <a:pt x="0" y="212133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44" name="TextBox 44"/>
            <p:cNvSpPr txBox="1"/>
            <p:nvPr/>
          </p:nvSpPr>
          <p:spPr>
            <a:xfrm>
              <a:off x="1109398" y="6674803"/>
              <a:ext cx="5199316" cy="396240"/>
            </a:xfrm>
            <a:prstGeom prst="rect">
              <a:avLst/>
            </a:prstGeom>
          </p:spPr>
          <p:txBody>
            <a:bodyPr lIns="0" tIns="0" rIns="0" bIns="0" rtlCol="0" anchor="t">
              <a:spAutoFit/>
            </a:bodyPr>
            <a:lstStyle/>
            <a:p>
              <a:pPr algn="l">
                <a:lnSpc>
                  <a:spcPts val="2520"/>
                </a:lnSpc>
              </a:pPr>
              <a:r>
                <a:rPr lang="en-US" sz="1800" b="1" dirty="0">
                  <a:solidFill>
                    <a:srgbClr val="303030"/>
                  </a:solidFill>
                  <a:latin typeface="Sukar Bold"/>
                  <a:ea typeface="Sukar Bold"/>
                  <a:cs typeface="Sukar Bold"/>
                  <a:sym typeface="Sukar Bold"/>
                </a:rPr>
                <a:t>Smart contracts</a:t>
              </a:r>
            </a:p>
          </p:txBody>
        </p:sp>
        <p:sp>
          <p:nvSpPr>
            <p:cNvPr id="45" name="TextBox 45"/>
            <p:cNvSpPr txBox="1"/>
            <p:nvPr/>
          </p:nvSpPr>
          <p:spPr>
            <a:xfrm>
              <a:off x="1116237" y="7080568"/>
              <a:ext cx="5334925" cy="1415173"/>
            </a:xfrm>
            <a:prstGeom prst="rect">
              <a:avLst/>
            </a:prstGeom>
          </p:spPr>
          <p:txBody>
            <a:bodyPr lIns="0" tIns="0" rIns="0" bIns="0" rtlCol="0" anchor="t">
              <a:spAutoFit/>
            </a:bodyPr>
            <a:lstStyle/>
            <a:p>
              <a:pPr algn="just">
                <a:lnSpc>
                  <a:spcPts val="1682"/>
                </a:lnSpc>
              </a:pPr>
              <a:r>
                <a:rPr lang="en-US" sz="1402">
                  <a:solidFill>
                    <a:srgbClr val="303030"/>
                  </a:solidFill>
                  <a:latin typeface="Tex Gyre Termes"/>
                  <a:ea typeface="Tex Gyre Termes"/>
                  <a:cs typeface="Tex Gyre Termes"/>
                  <a:sym typeface="Tex Gyre Termes"/>
                </a:rPr>
                <a:t>To speed transactions, a set of rules — called a </a:t>
              </a:r>
              <a:r>
                <a:rPr lang="en-US" sz="1402">
                  <a:solidFill>
                    <a:srgbClr val="303030"/>
                  </a:solidFill>
                  <a:latin typeface="Tex Gyre Termes"/>
                  <a:ea typeface="Tex Gyre Termes"/>
                  <a:cs typeface="Tex Gyre Termes"/>
                  <a:sym typeface="Tex Gyre Termes"/>
                  <a:hlinkClick r:id="rId16" tooltip="https://www.ibm.com/topics/smart-contracts"/>
                </a:rPr>
                <a:t>smart contract</a:t>
              </a:r>
              <a:r>
                <a:rPr lang="en-US" sz="1402">
                  <a:solidFill>
                    <a:srgbClr val="303030"/>
                  </a:solidFill>
                  <a:latin typeface="Tex Gyre Termes"/>
                  <a:ea typeface="Tex Gyre Termes"/>
                  <a:cs typeface="Tex Gyre Termes"/>
                  <a:sym typeface="Tex Gyre Termes"/>
                </a:rPr>
                <a:t> — is stored on the blockchain and executed automatically. A smart contract can define conditions for corporate bond transfers, include terms for travel insurance to be paid and much more.</a:t>
              </a:r>
            </a:p>
          </p:txBody>
        </p:sp>
        <p:sp>
          <p:nvSpPr>
            <p:cNvPr id="46" name="TextBox 46"/>
            <p:cNvSpPr txBox="1"/>
            <p:nvPr/>
          </p:nvSpPr>
          <p:spPr>
            <a:xfrm>
              <a:off x="452961" y="7424762"/>
              <a:ext cx="723725" cy="396240"/>
            </a:xfrm>
            <a:prstGeom prst="rect">
              <a:avLst/>
            </a:prstGeom>
          </p:spPr>
          <p:txBody>
            <a:bodyPr lIns="0" tIns="0" rIns="0" bIns="0" rtlCol="0" anchor="t">
              <a:spAutoFit/>
            </a:bodyPr>
            <a:lstStyle/>
            <a:p>
              <a:pPr algn="ctr">
                <a:lnSpc>
                  <a:spcPts val="2520"/>
                </a:lnSpc>
              </a:pPr>
              <a:r>
                <a:rPr lang="en-US" sz="1800" b="1">
                  <a:solidFill>
                    <a:srgbClr val="303030"/>
                  </a:solidFill>
                  <a:latin typeface="Sukar Bold"/>
                  <a:ea typeface="Sukar Bold"/>
                  <a:cs typeface="Sukar Bold"/>
                  <a:sym typeface="Sukar Bold"/>
                </a:rPr>
                <a:t>3.</a:t>
              </a:r>
            </a:p>
          </p:txBody>
        </p:sp>
      </p:grpSp>
      <p:grpSp>
        <p:nvGrpSpPr>
          <p:cNvPr id="47" name="Group 47"/>
          <p:cNvGrpSpPr/>
          <p:nvPr/>
        </p:nvGrpSpPr>
        <p:grpSpPr>
          <a:xfrm>
            <a:off x="6267412" y="3416354"/>
            <a:ext cx="3950370" cy="605383"/>
            <a:chOff x="0" y="0"/>
            <a:chExt cx="5267160" cy="807177"/>
          </a:xfrm>
        </p:grpSpPr>
        <p:sp>
          <p:nvSpPr>
            <p:cNvPr id="48" name="Freeform 48"/>
            <p:cNvSpPr/>
            <p:nvPr/>
          </p:nvSpPr>
          <p:spPr>
            <a:xfrm>
              <a:off x="0" y="0"/>
              <a:ext cx="5267160" cy="807177"/>
            </a:xfrm>
            <a:custGeom>
              <a:avLst/>
              <a:gdLst/>
              <a:ahLst/>
              <a:cxnLst/>
              <a:rect l="l" t="t" r="r" b="b"/>
              <a:pathLst>
                <a:path w="5267160" h="807177">
                  <a:moveTo>
                    <a:pt x="0" y="0"/>
                  </a:moveTo>
                  <a:lnTo>
                    <a:pt x="5267160" y="0"/>
                  </a:lnTo>
                  <a:lnTo>
                    <a:pt x="5267160" y="807177"/>
                  </a:lnTo>
                  <a:lnTo>
                    <a:pt x="0" y="807177"/>
                  </a:lnTo>
                  <a:lnTo>
                    <a:pt x="0" y="0"/>
                  </a:lnTo>
                  <a:close/>
                </a:path>
              </a:pathLst>
            </a:custGeom>
            <a:blipFill>
              <a:blip r:embed="rId2">
                <a:extLst>
                  <a:ext uri="{96DAC541-7B7A-43D3-8B79-37D633B846F1}">
                    <asvg:svgBlip xmlns:asvg="http://schemas.microsoft.com/office/drawing/2016/SVG/main" r:embed="rId3"/>
                  </a:ext>
                </a:extLst>
              </a:blip>
              <a:stretch>
                <a:fillRect t="-18100" b="-18100"/>
              </a:stretch>
            </a:blipFill>
          </p:spPr>
        </p:sp>
        <p:sp>
          <p:nvSpPr>
            <p:cNvPr id="49" name="TextBox 49"/>
            <p:cNvSpPr txBox="1"/>
            <p:nvPr/>
          </p:nvSpPr>
          <p:spPr>
            <a:xfrm>
              <a:off x="666984" y="206950"/>
              <a:ext cx="3933192" cy="364702"/>
            </a:xfrm>
            <a:prstGeom prst="rect">
              <a:avLst/>
            </a:prstGeom>
          </p:spPr>
          <p:txBody>
            <a:bodyPr lIns="0" tIns="0" rIns="0" bIns="0" rtlCol="0" anchor="t">
              <a:spAutoFit/>
            </a:bodyPr>
            <a:lstStyle/>
            <a:p>
              <a:pPr algn="ctr">
                <a:lnSpc>
                  <a:spcPts val="2380"/>
                </a:lnSpc>
              </a:pPr>
              <a:r>
                <a:rPr lang="en-US" sz="1700">
                  <a:solidFill>
                    <a:srgbClr val="FFFAEF"/>
                  </a:solidFill>
                  <a:latin typeface="Eczar SemiBold"/>
                  <a:ea typeface="Eczar SemiBold"/>
                  <a:cs typeface="Eczar SemiBold"/>
                  <a:sym typeface="Eczar SemiBold"/>
                </a:rPr>
                <a:t>SWOT analysis of Blockchain</a:t>
              </a:r>
            </a:p>
          </p:txBody>
        </p:sp>
      </p:grpSp>
      <p:sp>
        <p:nvSpPr>
          <p:cNvPr id="50" name="Freeform 50"/>
          <p:cNvSpPr/>
          <p:nvPr/>
        </p:nvSpPr>
        <p:spPr>
          <a:xfrm>
            <a:off x="6817218" y="16569828"/>
            <a:ext cx="7569450" cy="3302172"/>
          </a:xfrm>
          <a:custGeom>
            <a:avLst/>
            <a:gdLst/>
            <a:ahLst/>
            <a:cxnLst/>
            <a:rect l="l" t="t" r="r" b="b"/>
            <a:pathLst>
              <a:path w="7569450" h="3302172">
                <a:moveTo>
                  <a:pt x="0" y="0"/>
                </a:moveTo>
                <a:lnTo>
                  <a:pt x="7569450" y="0"/>
                </a:lnTo>
                <a:lnTo>
                  <a:pt x="7569450" y="3302172"/>
                </a:lnTo>
                <a:lnTo>
                  <a:pt x="0" y="3302172"/>
                </a:lnTo>
                <a:lnTo>
                  <a:pt x="0" y="0"/>
                </a:lnTo>
                <a:close/>
              </a:path>
            </a:pathLst>
          </a:custGeom>
          <a:blipFill>
            <a:blip r:embed="rId17">
              <a:alphaModFix amt="25000"/>
            </a:blip>
            <a:stretch>
              <a:fillRect/>
            </a:stretch>
          </a:blipFill>
        </p:spPr>
      </p:sp>
      <p:grpSp>
        <p:nvGrpSpPr>
          <p:cNvPr id="51" name="Group 51"/>
          <p:cNvGrpSpPr/>
          <p:nvPr/>
        </p:nvGrpSpPr>
        <p:grpSpPr>
          <a:xfrm>
            <a:off x="6808457" y="14305029"/>
            <a:ext cx="7569450" cy="5436693"/>
            <a:chOff x="0" y="0"/>
            <a:chExt cx="3677819" cy="2641563"/>
          </a:xfrm>
        </p:grpSpPr>
        <p:sp>
          <p:nvSpPr>
            <p:cNvPr id="52" name="Freeform 52"/>
            <p:cNvSpPr/>
            <p:nvPr/>
          </p:nvSpPr>
          <p:spPr>
            <a:xfrm>
              <a:off x="0" y="0"/>
              <a:ext cx="3677819" cy="2641563"/>
            </a:xfrm>
            <a:custGeom>
              <a:avLst/>
              <a:gdLst/>
              <a:ahLst/>
              <a:cxnLst/>
              <a:rect l="l" t="t" r="r" b="b"/>
              <a:pathLst>
                <a:path w="3677819" h="2641563">
                  <a:moveTo>
                    <a:pt x="3553359" y="2641563"/>
                  </a:moveTo>
                  <a:lnTo>
                    <a:pt x="124460" y="2641563"/>
                  </a:lnTo>
                  <a:cubicBezTo>
                    <a:pt x="55880" y="2641563"/>
                    <a:pt x="0" y="2585683"/>
                    <a:pt x="0" y="2517103"/>
                  </a:cubicBezTo>
                  <a:lnTo>
                    <a:pt x="0" y="124460"/>
                  </a:lnTo>
                  <a:cubicBezTo>
                    <a:pt x="0" y="55880"/>
                    <a:pt x="55880" y="0"/>
                    <a:pt x="124460" y="0"/>
                  </a:cubicBezTo>
                  <a:lnTo>
                    <a:pt x="3553359" y="0"/>
                  </a:lnTo>
                  <a:cubicBezTo>
                    <a:pt x="3621939" y="0"/>
                    <a:pt x="3677819" y="55880"/>
                    <a:pt x="3677819" y="124460"/>
                  </a:cubicBezTo>
                  <a:lnTo>
                    <a:pt x="3677819" y="2517103"/>
                  </a:lnTo>
                  <a:cubicBezTo>
                    <a:pt x="3677819" y="2585683"/>
                    <a:pt x="3621939" y="2641563"/>
                    <a:pt x="3553359" y="2641563"/>
                  </a:cubicBezTo>
                  <a:close/>
                </a:path>
              </a:pathLst>
            </a:custGeom>
            <a:solidFill>
              <a:srgbClr val="FFFAEF"/>
            </a:solidFill>
          </p:spPr>
        </p:sp>
      </p:grpSp>
      <p:sp>
        <p:nvSpPr>
          <p:cNvPr id="53" name="AutoShape 53"/>
          <p:cNvSpPr/>
          <p:nvPr/>
        </p:nvSpPr>
        <p:spPr>
          <a:xfrm rot="5400000">
            <a:off x="8577990" y="17241449"/>
            <a:ext cx="4047907" cy="0"/>
          </a:xfrm>
          <a:prstGeom prst="line">
            <a:avLst/>
          </a:prstGeom>
          <a:ln w="19050" cap="flat">
            <a:solidFill>
              <a:srgbClr val="205D3E"/>
            </a:solidFill>
            <a:prstDash val="solid"/>
            <a:headEnd type="none" w="sm" len="sm"/>
            <a:tailEnd type="none" w="sm" len="sm"/>
          </a:ln>
        </p:spPr>
      </p:sp>
      <p:grpSp>
        <p:nvGrpSpPr>
          <p:cNvPr id="54" name="Group 54"/>
          <p:cNvGrpSpPr/>
          <p:nvPr/>
        </p:nvGrpSpPr>
        <p:grpSpPr>
          <a:xfrm>
            <a:off x="6817218" y="14634488"/>
            <a:ext cx="7569450" cy="794911"/>
            <a:chOff x="0" y="0"/>
            <a:chExt cx="3466218" cy="364007"/>
          </a:xfrm>
        </p:grpSpPr>
        <p:sp>
          <p:nvSpPr>
            <p:cNvPr id="55" name="Freeform 55"/>
            <p:cNvSpPr/>
            <p:nvPr/>
          </p:nvSpPr>
          <p:spPr>
            <a:xfrm>
              <a:off x="0" y="0"/>
              <a:ext cx="3466218" cy="364007"/>
            </a:xfrm>
            <a:custGeom>
              <a:avLst/>
              <a:gdLst/>
              <a:ahLst/>
              <a:cxnLst/>
              <a:rect l="l" t="t" r="r" b="b"/>
              <a:pathLst>
                <a:path w="3466218" h="364007">
                  <a:moveTo>
                    <a:pt x="0" y="0"/>
                  </a:moveTo>
                  <a:lnTo>
                    <a:pt x="3466218" y="0"/>
                  </a:lnTo>
                  <a:lnTo>
                    <a:pt x="3466218" y="364007"/>
                  </a:lnTo>
                  <a:lnTo>
                    <a:pt x="0" y="364007"/>
                  </a:lnTo>
                  <a:close/>
                </a:path>
              </a:pathLst>
            </a:custGeom>
            <a:solidFill>
              <a:srgbClr val="1C4731"/>
            </a:solidFill>
          </p:spPr>
        </p:sp>
      </p:grpSp>
      <p:grpSp>
        <p:nvGrpSpPr>
          <p:cNvPr id="56" name="Group 56"/>
          <p:cNvGrpSpPr/>
          <p:nvPr/>
        </p:nvGrpSpPr>
        <p:grpSpPr>
          <a:xfrm rot="5400000">
            <a:off x="6144860" y="14974137"/>
            <a:ext cx="794911" cy="549807"/>
            <a:chOff x="0" y="0"/>
            <a:chExt cx="5765800" cy="3987965"/>
          </a:xfrm>
        </p:grpSpPr>
        <p:sp>
          <p:nvSpPr>
            <p:cNvPr id="57" name="Freeform 57"/>
            <p:cNvSpPr/>
            <p:nvPr/>
          </p:nvSpPr>
          <p:spPr>
            <a:xfrm>
              <a:off x="0" y="0"/>
              <a:ext cx="5765800" cy="3987965"/>
            </a:xfrm>
            <a:custGeom>
              <a:avLst/>
              <a:gdLst/>
              <a:ahLst/>
              <a:cxnLst/>
              <a:rect l="l" t="t" r="r" b="b"/>
              <a:pathLst>
                <a:path w="5765800" h="3987965">
                  <a:moveTo>
                    <a:pt x="5765800" y="0"/>
                  </a:moveTo>
                  <a:lnTo>
                    <a:pt x="5765800" y="3987965"/>
                  </a:lnTo>
                  <a:lnTo>
                    <a:pt x="2881630" y="2999905"/>
                  </a:lnTo>
                  <a:lnTo>
                    <a:pt x="0" y="3987965"/>
                  </a:lnTo>
                  <a:lnTo>
                    <a:pt x="3810" y="2360943"/>
                  </a:lnTo>
                  <a:lnTo>
                    <a:pt x="8890" y="497611"/>
                  </a:lnTo>
                  <a:lnTo>
                    <a:pt x="10160" y="0"/>
                  </a:lnTo>
                  <a:lnTo>
                    <a:pt x="5765800" y="0"/>
                  </a:lnTo>
                  <a:close/>
                </a:path>
              </a:pathLst>
            </a:custGeom>
            <a:solidFill>
              <a:srgbClr val="205D3E"/>
            </a:solidFill>
          </p:spPr>
        </p:sp>
      </p:grpSp>
      <p:grpSp>
        <p:nvGrpSpPr>
          <p:cNvPr id="58" name="Group 58"/>
          <p:cNvGrpSpPr/>
          <p:nvPr/>
        </p:nvGrpSpPr>
        <p:grpSpPr>
          <a:xfrm>
            <a:off x="10043552" y="14473552"/>
            <a:ext cx="1116783" cy="1116783"/>
            <a:chOff x="0" y="0"/>
            <a:chExt cx="6350000" cy="6350000"/>
          </a:xfrm>
        </p:grpSpPr>
        <p:sp>
          <p:nvSpPr>
            <p:cNvPr id="59" name="Freeform 5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05D3E"/>
            </a:solidFill>
          </p:spPr>
        </p:sp>
      </p:grpSp>
      <p:grpSp>
        <p:nvGrpSpPr>
          <p:cNvPr id="60" name="Group 60"/>
          <p:cNvGrpSpPr/>
          <p:nvPr/>
        </p:nvGrpSpPr>
        <p:grpSpPr>
          <a:xfrm rot="-5400000">
            <a:off x="14264116" y="14974137"/>
            <a:ext cx="794911" cy="549807"/>
            <a:chOff x="0" y="0"/>
            <a:chExt cx="5765800" cy="3987965"/>
          </a:xfrm>
        </p:grpSpPr>
        <p:sp>
          <p:nvSpPr>
            <p:cNvPr id="61" name="Freeform 61"/>
            <p:cNvSpPr/>
            <p:nvPr/>
          </p:nvSpPr>
          <p:spPr>
            <a:xfrm>
              <a:off x="0" y="0"/>
              <a:ext cx="5765800" cy="3987965"/>
            </a:xfrm>
            <a:custGeom>
              <a:avLst/>
              <a:gdLst/>
              <a:ahLst/>
              <a:cxnLst/>
              <a:rect l="l" t="t" r="r" b="b"/>
              <a:pathLst>
                <a:path w="5765800" h="3987965">
                  <a:moveTo>
                    <a:pt x="5765800" y="0"/>
                  </a:moveTo>
                  <a:lnTo>
                    <a:pt x="5765800" y="3987965"/>
                  </a:lnTo>
                  <a:lnTo>
                    <a:pt x="2881630" y="2999905"/>
                  </a:lnTo>
                  <a:lnTo>
                    <a:pt x="0" y="3987965"/>
                  </a:lnTo>
                  <a:lnTo>
                    <a:pt x="3810" y="2360943"/>
                  </a:lnTo>
                  <a:lnTo>
                    <a:pt x="8890" y="497611"/>
                  </a:lnTo>
                  <a:lnTo>
                    <a:pt x="10160" y="0"/>
                  </a:lnTo>
                  <a:lnTo>
                    <a:pt x="5765800" y="0"/>
                  </a:lnTo>
                  <a:close/>
                </a:path>
              </a:pathLst>
            </a:custGeom>
            <a:solidFill>
              <a:srgbClr val="205D3E"/>
            </a:solidFill>
          </p:spPr>
        </p:sp>
      </p:grpSp>
      <p:sp>
        <p:nvSpPr>
          <p:cNvPr id="62" name="Freeform 62"/>
          <p:cNvSpPr/>
          <p:nvPr/>
        </p:nvSpPr>
        <p:spPr>
          <a:xfrm>
            <a:off x="7171460" y="15762833"/>
            <a:ext cx="222740" cy="222740"/>
          </a:xfrm>
          <a:custGeom>
            <a:avLst/>
            <a:gdLst/>
            <a:ahLst/>
            <a:cxnLst/>
            <a:rect l="l" t="t" r="r" b="b"/>
            <a:pathLst>
              <a:path w="222740" h="222740">
                <a:moveTo>
                  <a:pt x="0" y="0"/>
                </a:moveTo>
                <a:lnTo>
                  <a:pt x="222740" y="0"/>
                </a:lnTo>
                <a:lnTo>
                  <a:pt x="222740" y="222740"/>
                </a:lnTo>
                <a:lnTo>
                  <a:pt x="0" y="22274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63" name="Freeform 63"/>
          <p:cNvSpPr/>
          <p:nvPr/>
        </p:nvSpPr>
        <p:spPr>
          <a:xfrm>
            <a:off x="10867507" y="15754072"/>
            <a:ext cx="222740" cy="222740"/>
          </a:xfrm>
          <a:custGeom>
            <a:avLst/>
            <a:gdLst/>
            <a:ahLst/>
            <a:cxnLst/>
            <a:rect l="l" t="t" r="r" b="b"/>
            <a:pathLst>
              <a:path w="222740" h="222740">
                <a:moveTo>
                  <a:pt x="0" y="0"/>
                </a:moveTo>
                <a:lnTo>
                  <a:pt x="222740" y="0"/>
                </a:lnTo>
                <a:lnTo>
                  <a:pt x="222740" y="222740"/>
                </a:lnTo>
                <a:lnTo>
                  <a:pt x="0" y="22274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64" name="Freeform 64"/>
          <p:cNvSpPr/>
          <p:nvPr/>
        </p:nvSpPr>
        <p:spPr>
          <a:xfrm>
            <a:off x="7171460" y="16288688"/>
            <a:ext cx="222740" cy="222740"/>
          </a:xfrm>
          <a:custGeom>
            <a:avLst/>
            <a:gdLst/>
            <a:ahLst/>
            <a:cxnLst/>
            <a:rect l="l" t="t" r="r" b="b"/>
            <a:pathLst>
              <a:path w="222740" h="222740">
                <a:moveTo>
                  <a:pt x="0" y="0"/>
                </a:moveTo>
                <a:lnTo>
                  <a:pt x="222740" y="0"/>
                </a:lnTo>
                <a:lnTo>
                  <a:pt x="222740" y="222740"/>
                </a:lnTo>
                <a:lnTo>
                  <a:pt x="0" y="22274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65" name="Freeform 65"/>
          <p:cNvSpPr/>
          <p:nvPr/>
        </p:nvSpPr>
        <p:spPr>
          <a:xfrm>
            <a:off x="10867507" y="16288688"/>
            <a:ext cx="222740" cy="222740"/>
          </a:xfrm>
          <a:custGeom>
            <a:avLst/>
            <a:gdLst/>
            <a:ahLst/>
            <a:cxnLst/>
            <a:rect l="l" t="t" r="r" b="b"/>
            <a:pathLst>
              <a:path w="222740" h="222740">
                <a:moveTo>
                  <a:pt x="0" y="0"/>
                </a:moveTo>
                <a:lnTo>
                  <a:pt x="222740" y="0"/>
                </a:lnTo>
                <a:lnTo>
                  <a:pt x="222740" y="222740"/>
                </a:lnTo>
                <a:lnTo>
                  <a:pt x="0" y="22274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66" name="Freeform 66"/>
          <p:cNvSpPr/>
          <p:nvPr/>
        </p:nvSpPr>
        <p:spPr>
          <a:xfrm>
            <a:off x="7171460" y="17022113"/>
            <a:ext cx="222740" cy="222740"/>
          </a:xfrm>
          <a:custGeom>
            <a:avLst/>
            <a:gdLst/>
            <a:ahLst/>
            <a:cxnLst/>
            <a:rect l="l" t="t" r="r" b="b"/>
            <a:pathLst>
              <a:path w="222740" h="222740">
                <a:moveTo>
                  <a:pt x="0" y="0"/>
                </a:moveTo>
                <a:lnTo>
                  <a:pt x="222740" y="0"/>
                </a:lnTo>
                <a:lnTo>
                  <a:pt x="222740" y="222740"/>
                </a:lnTo>
                <a:lnTo>
                  <a:pt x="0" y="22274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67" name="Freeform 67"/>
          <p:cNvSpPr/>
          <p:nvPr/>
        </p:nvSpPr>
        <p:spPr>
          <a:xfrm>
            <a:off x="10867507" y="17022113"/>
            <a:ext cx="222740" cy="222740"/>
          </a:xfrm>
          <a:custGeom>
            <a:avLst/>
            <a:gdLst/>
            <a:ahLst/>
            <a:cxnLst/>
            <a:rect l="l" t="t" r="r" b="b"/>
            <a:pathLst>
              <a:path w="222740" h="222740">
                <a:moveTo>
                  <a:pt x="0" y="0"/>
                </a:moveTo>
                <a:lnTo>
                  <a:pt x="222740" y="0"/>
                </a:lnTo>
                <a:lnTo>
                  <a:pt x="222740" y="222740"/>
                </a:lnTo>
                <a:lnTo>
                  <a:pt x="0" y="22274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68" name="Freeform 68"/>
          <p:cNvSpPr/>
          <p:nvPr/>
        </p:nvSpPr>
        <p:spPr>
          <a:xfrm>
            <a:off x="7171460" y="17545988"/>
            <a:ext cx="222740" cy="222740"/>
          </a:xfrm>
          <a:custGeom>
            <a:avLst/>
            <a:gdLst/>
            <a:ahLst/>
            <a:cxnLst/>
            <a:rect l="l" t="t" r="r" b="b"/>
            <a:pathLst>
              <a:path w="222740" h="222740">
                <a:moveTo>
                  <a:pt x="0" y="0"/>
                </a:moveTo>
                <a:lnTo>
                  <a:pt x="222740" y="0"/>
                </a:lnTo>
                <a:lnTo>
                  <a:pt x="222740" y="222740"/>
                </a:lnTo>
                <a:lnTo>
                  <a:pt x="0" y="22274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69" name="Freeform 69"/>
          <p:cNvSpPr/>
          <p:nvPr/>
        </p:nvSpPr>
        <p:spPr>
          <a:xfrm>
            <a:off x="10867507" y="17545988"/>
            <a:ext cx="222740" cy="222740"/>
          </a:xfrm>
          <a:custGeom>
            <a:avLst/>
            <a:gdLst/>
            <a:ahLst/>
            <a:cxnLst/>
            <a:rect l="l" t="t" r="r" b="b"/>
            <a:pathLst>
              <a:path w="222740" h="222740">
                <a:moveTo>
                  <a:pt x="0" y="0"/>
                </a:moveTo>
                <a:lnTo>
                  <a:pt x="222740" y="0"/>
                </a:lnTo>
                <a:lnTo>
                  <a:pt x="222740" y="222740"/>
                </a:lnTo>
                <a:lnTo>
                  <a:pt x="0" y="22274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70" name="Freeform 70"/>
          <p:cNvSpPr/>
          <p:nvPr/>
        </p:nvSpPr>
        <p:spPr>
          <a:xfrm>
            <a:off x="7171460" y="18469913"/>
            <a:ext cx="222740" cy="222740"/>
          </a:xfrm>
          <a:custGeom>
            <a:avLst/>
            <a:gdLst/>
            <a:ahLst/>
            <a:cxnLst/>
            <a:rect l="l" t="t" r="r" b="b"/>
            <a:pathLst>
              <a:path w="222740" h="222740">
                <a:moveTo>
                  <a:pt x="0" y="0"/>
                </a:moveTo>
                <a:lnTo>
                  <a:pt x="222740" y="0"/>
                </a:lnTo>
                <a:lnTo>
                  <a:pt x="222740" y="222740"/>
                </a:lnTo>
                <a:lnTo>
                  <a:pt x="0" y="22274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71" name="Freeform 71"/>
          <p:cNvSpPr/>
          <p:nvPr/>
        </p:nvSpPr>
        <p:spPr>
          <a:xfrm>
            <a:off x="10867507" y="18469913"/>
            <a:ext cx="222740" cy="222740"/>
          </a:xfrm>
          <a:custGeom>
            <a:avLst/>
            <a:gdLst/>
            <a:ahLst/>
            <a:cxnLst/>
            <a:rect l="l" t="t" r="r" b="b"/>
            <a:pathLst>
              <a:path w="222740" h="222740">
                <a:moveTo>
                  <a:pt x="0" y="0"/>
                </a:moveTo>
                <a:lnTo>
                  <a:pt x="222740" y="0"/>
                </a:lnTo>
                <a:lnTo>
                  <a:pt x="222740" y="222740"/>
                </a:lnTo>
                <a:lnTo>
                  <a:pt x="0" y="22274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72" name="Freeform 72"/>
          <p:cNvSpPr/>
          <p:nvPr/>
        </p:nvSpPr>
        <p:spPr>
          <a:xfrm>
            <a:off x="3033452" y="20124095"/>
            <a:ext cx="2453258" cy="524428"/>
          </a:xfrm>
          <a:custGeom>
            <a:avLst/>
            <a:gdLst/>
            <a:ahLst/>
            <a:cxnLst/>
            <a:rect l="l" t="t" r="r" b="b"/>
            <a:pathLst>
              <a:path w="2453258" h="524428">
                <a:moveTo>
                  <a:pt x="0" y="0"/>
                </a:moveTo>
                <a:lnTo>
                  <a:pt x="2453258" y="0"/>
                </a:lnTo>
                <a:lnTo>
                  <a:pt x="2453258" y="524429"/>
                </a:lnTo>
                <a:lnTo>
                  <a:pt x="0" y="524429"/>
                </a:lnTo>
                <a:lnTo>
                  <a:pt x="0" y="0"/>
                </a:lnTo>
                <a:close/>
              </a:path>
            </a:pathLst>
          </a:custGeom>
          <a:blipFill>
            <a:blip r:embed="rId20">
              <a:extLst>
                <a:ext uri="{96DAC541-7B7A-43D3-8B79-37D633B846F1}">
                  <asvg:svgBlip xmlns:asvg="http://schemas.microsoft.com/office/drawing/2016/SVG/main" r:embed="rId21"/>
                </a:ext>
              </a:extLst>
            </a:blip>
            <a:stretch>
              <a:fillRect l="-1304" r="-1304"/>
            </a:stretch>
          </a:blipFill>
        </p:spPr>
      </p:sp>
      <p:sp>
        <p:nvSpPr>
          <p:cNvPr id="73" name="Freeform 73"/>
          <p:cNvSpPr/>
          <p:nvPr/>
        </p:nvSpPr>
        <p:spPr>
          <a:xfrm>
            <a:off x="7787303" y="10466308"/>
            <a:ext cx="5468440" cy="3561026"/>
          </a:xfrm>
          <a:custGeom>
            <a:avLst/>
            <a:gdLst/>
            <a:ahLst/>
            <a:cxnLst/>
            <a:rect l="l" t="t" r="r" b="b"/>
            <a:pathLst>
              <a:path w="5468440" h="3561026">
                <a:moveTo>
                  <a:pt x="0" y="0"/>
                </a:moveTo>
                <a:lnTo>
                  <a:pt x="5468440" y="0"/>
                </a:lnTo>
                <a:lnTo>
                  <a:pt x="5468440" y="3561026"/>
                </a:lnTo>
                <a:lnTo>
                  <a:pt x="0" y="3561026"/>
                </a:lnTo>
                <a:lnTo>
                  <a:pt x="0" y="0"/>
                </a:lnTo>
                <a:close/>
              </a:path>
            </a:pathLst>
          </a:custGeom>
          <a:blipFill>
            <a:blip r:embed="rId22"/>
            <a:stretch>
              <a:fillRect b="-1585"/>
            </a:stretch>
          </a:blipFill>
        </p:spPr>
      </p:sp>
      <p:grpSp>
        <p:nvGrpSpPr>
          <p:cNvPr id="74" name="Group 74"/>
          <p:cNvGrpSpPr/>
          <p:nvPr/>
        </p:nvGrpSpPr>
        <p:grpSpPr>
          <a:xfrm>
            <a:off x="6359250" y="4078887"/>
            <a:ext cx="8049799" cy="6474676"/>
            <a:chOff x="0" y="0"/>
            <a:chExt cx="10733065" cy="8632901"/>
          </a:xfrm>
        </p:grpSpPr>
        <p:sp>
          <p:nvSpPr>
            <p:cNvPr id="75" name="TextBox 75"/>
            <p:cNvSpPr txBox="1"/>
            <p:nvPr/>
          </p:nvSpPr>
          <p:spPr>
            <a:xfrm>
              <a:off x="6709923" y="-28575"/>
              <a:ext cx="3235255" cy="362367"/>
            </a:xfrm>
            <a:prstGeom prst="rect">
              <a:avLst/>
            </a:prstGeom>
          </p:spPr>
          <p:txBody>
            <a:bodyPr lIns="0" tIns="0" rIns="0" bIns="0" rtlCol="0" anchor="t">
              <a:spAutoFit/>
            </a:bodyPr>
            <a:lstStyle/>
            <a:p>
              <a:pPr algn="ctr">
                <a:lnSpc>
                  <a:spcPts val="2380"/>
                </a:lnSpc>
              </a:pPr>
              <a:r>
                <a:rPr lang="en-US" sz="1700" b="1" spc="146">
                  <a:solidFill>
                    <a:srgbClr val="464A4E"/>
                  </a:solidFill>
                  <a:latin typeface="Montserrat Classic Bold"/>
                  <a:ea typeface="Montserrat Classic Bold"/>
                  <a:cs typeface="Montserrat Classic Bold"/>
                  <a:sym typeface="Montserrat Classic Bold"/>
                </a:rPr>
                <a:t>WEAKNESSES</a:t>
              </a:r>
            </a:p>
          </p:txBody>
        </p:sp>
        <p:grpSp>
          <p:nvGrpSpPr>
            <p:cNvPr id="76" name="Group 76"/>
            <p:cNvGrpSpPr>
              <a:grpSpLocks noChangeAspect="1"/>
            </p:cNvGrpSpPr>
            <p:nvPr/>
          </p:nvGrpSpPr>
          <p:grpSpPr>
            <a:xfrm rot="-5400000">
              <a:off x="1730037" y="2575643"/>
              <a:ext cx="441949" cy="3285107"/>
              <a:chOff x="0" y="0"/>
              <a:chExt cx="440622" cy="3275245"/>
            </a:xfrm>
          </p:grpSpPr>
          <p:sp>
            <p:nvSpPr>
              <p:cNvPr id="77" name="Freeform 77"/>
              <p:cNvSpPr/>
              <p:nvPr/>
            </p:nvSpPr>
            <p:spPr>
              <a:xfrm>
                <a:off x="0" y="0"/>
                <a:ext cx="440563" cy="3275203"/>
              </a:xfrm>
              <a:custGeom>
                <a:avLst/>
                <a:gdLst/>
                <a:ahLst/>
                <a:cxnLst/>
                <a:rect l="l" t="t" r="r" b="b"/>
                <a:pathLst>
                  <a:path w="440563" h="3275203">
                    <a:moveTo>
                      <a:pt x="0" y="0"/>
                    </a:moveTo>
                    <a:lnTo>
                      <a:pt x="0" y="3275203"/>
                    </a:lnTo>
                    <a:lnTo>
                      <a:pt x="440563" y="3275203"/>
                    </a:lnTo>
                    <a:lnTo>
                      <a:pt x="440563" y="0"/>
                    </a:lnTo>
                    <a:close/>
                  </a:path>
                </a:pathLst>
              </a:custGeom>
              <a:blipFill>
                <a:blip r:embed="rId23">
                  <a:alphaModFix amt="30000"/>
                </a:blip>
                <a:stretch>
                  <a:fillRect r="-13" b="-1"/>
                </a:stretch>
              </a:blipFill>
            </p:spPr>
          </p:sp>
        </p:grpSp>
        <p:grpSp>
          <p:nvGrpSpPr>
            <p:cNvPr id="78" name="Group 78"/>
            <p:cNvGrpSpPr>
              <a:grpSpLocks noChangeAspect="1"/>
            </p:cNvGrpSpPr>
            <p:nvPr/>
          </p:nvGrpSpPr>
          <p:grpSpPr>
            <a:xfrm rot="5400000">
              <a:off x="6164754" y="2381497"/>
              <a:ext cx="441949" cy="3285107"/>
              <a:chOff x="0" y="0"/>
              <a:chExt cx="440622" cy="3275245"/>
            </a:xfrm>
          </p:grpSpPr>
          <p:sp>
            <p:nvSpPr>
              <p:cNvPr id="79" name="Freeform 79"/>
              <p:cNvSpPr/>
              <p:nvPr/>
            </p:nvSpPr>
            <p:spPr>
              <a:xfrm>
                <a:off x="0" y="0"/>
                <a:ext cx="440563" cy="3275203"/>
              </a:xfrm>
              <a:custGeom>
                <a:avLst/>
                <a:gdLst/>
                <a:ahLst/>
                <a:cxnLst/>
                <a:rect l="l" t="t" r="r" b="b"/>
                <a:pathLst>
                  <a:path w="440563" h="3275203">
                    <a:moveTo>
                      <a:pt x="0" y="0"/>
                    </a:moveTo>
                    <a:lnTo>
                      <a:pt x="0" y="3275203"/>
                    </a:lnTo>
                    <a:lnTo>
                      <a:pt x="440563" y="3275203"/>
                    </a:lnTo>
                    <a:lnTo>
                      <a:pt x="440563" y="0"/>
                    </a:lnTo>
                    <a:close/>
                  </a:path>
                </a:pathLst>
              </a:custGeom>
              <a:blipFill>
                <a:blip r:embed="rId23">
                  <a:alphaModFix amt="30000"/>
                </a:blip>
                <a:stretch>
                  <a:fillRect r="-13" b="-1"/>
                </a:stretch>
              </a:blipFill>
            </p:spPr>
          </p:sp>
        </p:grpSp>
        <p:grpSp>
          <p:nvGrpSpPr>
            <p:cNvPr id="80" name="Group 80"/>
            <p:cNvGrpSpPr>
              <a:grpSpLocks noChangeAspect="1"/>
            </p:cNvGrpSpPr>
            <p:nvPr/>
          </p:nvGrpSpPr>
          <p:grpSpPr>
            <a:xfrm rot="-10800000">
              <a:off x="4835549" y="3754026"/>
              <a:ext cx="441949" cy="3285107"/>
              <a:chOff x="0" y="0"/>
              <a:chExt cx="440622" cy="3275245"/>
            </a:xfrm>
          </p:grpSpPr>
          <p:sp>
            <p:nvSpPr>
              <p:cNvPr id="81" name="Freeform 81"/>
              <p:cNvSpPr/>
              <p:nvPr/>
            </p:nvSpPr>
            <p:spPr>
              <a:xfrm>
                <a:off x="0" y="0"/>
                <a:ext cx="440563" cy="3275203"/>
              </a:xfrm>
              <a:custGeom>
                <a:avLst/>
                <a:gdLst/>
                <a:ahLst/>
                <a:cxnLst/>
                <a:rect l="l" t="t" r="r" b="b"/>
                <a:pathLst>
                  <a:path w="440563" h="3275203">
                    <a:moveTo>
                      <a:pt x="0" y="0"/>
                    </a:moveTo>
                    <a:lnTo>
                      <a:pt x="0" y="3275203"/>
                    </a:lnTo>
                    <a:lnTo>
                      <a:pt x="440563" y="3275203"/>
                    </a:lnTo>
                    <a:lnTo>
                      <a:pt x="440563" y="0"/>
                    </a:lnTo>
                    <a:close/>
                  </a:path>
                </a:pathLst>
              </a:custGeom>
              <a:blipFill>
                <a:blip r:embed="rId23">
                  <a:alphaModFix amt="30000"/>
                </a:blip>
                <a:stretch>
                  <a:fillRect r="-13" b="-1"/>
                </a:stretch>
              </a:blipFill>
            </p:spPr>
          </p:sp>
        </p:grpSp>
        <p:sp>
          <p:nvSpPr>
            <p:cNvPr id="82" name="Freeform 82"/>
            <p:cNvSpPr/>
            <p:nvPr/>
          </p:nvSpPr>
          <p:spPr>
            <a:xfrm>
              <a:off x="3337122" y="2662562"/>
              <a:ext cx="3084352" cy="3084353"/>
            </a:xfrm>
            <a:custGeom>
              <a:avLst/>
              <a:gdLst/>
              <a:ahLst/>
              <a:cxnLst/>
              <a:rect l="l" t="t" r="r" b="b"/>
              <a:pathLst>
                <a:path w="3084352" h="3084353">
                  <a:moveTo>
                    <a:pt x="0" y="0"/>
                  </a:moveTo>
                  <a:lnTo>
                    <a:pt x="3084353" y="0"/>
                  </a:lnTo>
                  <a:lnTo>
                    <a:pt x="3084353" y="3084352"/>
                  </a:lnTo>
                  <a:lnTo>
                    <a:pt x="0" y="3084352"/>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grpSp>
          <p:nvGrpSpPr>
            <p:cNvPr id="83" name="Group 83"/>
            <p:cNvGrpSpPr>
              <a:grpSpLocks noChangeAspect="1"/>
            </p:cNvGrpSpPr>
            <p:nvPr/>
          </p:nvGrpSpPr>
          <p:grpSpPr>
            <a:xfrm rot="-5400000">
              <a:off x="3161744" y="3196084"/>
              <a:ext cx="185779" cy="1911393"/>
              <a:chOff x="0" y="0"/>
              <a:chExt cx="305173" cy="3139779"/>
            </a:xfrm>
          </p:grpSpPr>
          <p:sp>
            <p:nvSpPr>
              <p:cNvPr id="84" name="Freeform 84"/>
              <p:cNvSpPr/>
              <p:nvPr/>
            </p:nvSpPr>
            <p:spPr>
              <a:xfrm>
                <a:off x="0" y="0"/>
                <a:ext cx="305181" cy="3139821"/>
              </a:xfrm>
              <a:custGeom>
                <a:avLst/>
                <a:gdLst/>
                <a:ahLst/>
                <a:cxnLst/>
                <a:rect l="l" t="t" r="r" b="b"/>
                <a:pathLst>
                  <a:path w="305181" h="3139821">
                    <a:moveTo>
                      <a:pt x="0" y="0"/>
                    </a:moveTo>
                    <a:lnTo>
                      <a:pt x="0" y="3139821"/>
                    </a:lnTo>
                    <a:lnTo>
                      <a:pt x="305181" y="3139821"/>
                    </a:lnTo>
                    <a:lnTo>
                      <a:pt x="305181" y="0"/>
                    </a:lnTo>
                    <a:close/>
                  </a:path>
                </a:pathLst>
              </a:custGeom>
              <a:blipFill>
                <a:blip r:embed="rId26"/>
                <a:stretch>
                  <a:fillRect r="2" b="1"/>
                </a:stretch>
              </a:blipFill>
            </p:spPr>
          </p:sp>
        </p:grpSp>
        <p:sp>
          <p:nvSpPr>
            <p:cNvPr id="85" name="Freeform 85"/>
            <p:cNvSpPr/>
            <p:nvPr/>
          </p:nvSpPr>
          <p:spPr>
            <a:xfrm rot="-5400000">
              <a:off x="3196803" y="3264337"/>
              <a:ext cx="117516" cy="1839027"/>
            </a:xfrm>
            <a:custGeom>
              <a:avLst/>
              <a:gdLst/>
              <a:ahLst/>
              <a:cxnLst/>
              <a:rect l="l" t="t" r="r" b="b"/>
              <a:pathLst>
                <a:path w="117516" h="1839027">
                  <a:moveTo>
                    <a:pt x="0" y="0"/>
                  </a:moveTo>
                  <a:lnTo>
                    <a:pt x="117517" y="0"/>
                  </a:lnTo>
                  <a:lnTo>
                    <a:pt x="117517" y="1839027"/>
                  </a:lnTo>
                  <a:lnTo>
                    <a:pt x="0" y="1839027"/>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sp>
        <p:grpSp>
          <p:nvGrpSpPr>
            <p:cNvPr id="86" name="Group 86"/>
            <p:cNvGrpSpPr>
              <a:grpSpLocks noChangeAspect="1"/>
            </p:cNvGrpSpPr>
            <p:nvPr/>
          </p:nvGrpSpPr>
          <p:grpSpPr>
            <a:xfrm>
              <a:off x="4908116" y="1423542"/>
              <a:ext cx="185779" cy="1911393"/>
              <a:chOff x="0" y="0"/>
              <a:chExt cx="305173" cy="3139779"/>
            </a:xfrm>
          </p:grpSpPr>
          <p:sp>
            <p:nvSpPr>
              <p:cNvPr id="87" name="Freeform 87"/>
              <p:cNvSpPr/>
              <p:nvPr/>
            </p:nvSpPr>
            <p:spPr>
              <a:xfrm>
                <a:off x="0" y="0"/>
                <a:ext cx="305181" cy="3139821"/>
              </a:xfrm>
              <a:custGeom>
                <a:avLst/>
                <a:gdLst/>
                <a:ahLst/>
                <a:cxnLst/>
                <a:rect l="l" t="t" r="r" b="b"/>
                <a:pathLst>
                  <a:path w="305181" h="3139821">
                    <a:moveTo>
                      <a:pt x="0" y="0"/>
                    </a:moveTo>
                    <a:lnTo>
                      <a:pt x="0" y="3139821"/>
                    </a:lnTo>
                    <a:lnTo>
                      <a:pt x="305181" y="3139821"/>
                    </a:lnTo>
                    <a:lnTo>
                      <a:pt x="305181" y="0"/>
                    </a:lnTo>
                    <a:close/>
                  </a:path>
                </a:pathLst>
              </a:custGeom>
              <a:blipFill>
                <a:blip r:embed="rId26"/>
                <a:stretch>
                  <a:fillRect r="2" b="1"/>
                </a:stretch>
              </a:blipFill>
            </p:spPr>
          </p:sp>
        </p:grpSp>
        <p:sp>
          <p:nvSpPr>
            <p:cNvPr id="88" name="Freeform 88"/>
            <p:cNvSpPr/>
            <p:nvPr/>
          </p:nvSpPr>
          <p:spPr>
            <a:xfrm>
              <a:off x="4910178" y="1460652"/>
              <a:ext cx="117516" cy="1839027"/>
            </a:xfrm>
            <a:custGeom>
              <a:avLst/>
              <a:gdLst/>
              <a:ahLst/>
              <a:cxnLst/>
              <a:rect l="l" t="t" r="r" b="b"/>
              <a:pathLst>
                <a:path w="117516" h="1839027">
                  <a:moveTo>
                    <a:pt x="0" y="0"/>
                  </a:moveTo>
                  <a:lnTo>
                    <a:pt x="117516" y="0"/>
                  </a:lnTo>
                  <a:lnTo>
                    <a:pt x="117516" y="1839028"/>
                  </a:lnTo>
                  <a:lnTo>
                    <a:pt x="0" y="1839028"/>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sp>
        <p:sp>
          <p:nvSpPr>
            <p:cNvPr id="89" name="Freeform 89"/>
            <p:cNvSpPr/>
            <p:nvPr/>
          </p:nvSpPr>
          <p:spPr>
            <a:xfrm>
              <a:off x="3862877" y="2944224"/>
              <a:ext cx="1167989" cy="1084561"/>
            </a:xfrm>
            <a:custGeom>
              <a:avLst/>
              <a:gdLst/>
              <a:ahLst/>
              <a:cxnLst/>
              <a:rect l="l" t="t" r="r" b="b"/>
              <a:pathLst>
                <a:path w="1167989" h="1084561">
                  <a:moveTo>
                    <a:pt x="0" y="0"/>
                  </a:moveTo>
                  <a:lnTo>
                    <a:pt x="1167988" y="0"/>
                  </a:lnTo>
                  <a:lnTo>
                    <a:pt x="1167988" y="1084561"/>
                  </a:lnTo>
                  <a:lnTo>
                    <a:pt x="0" y="1084561"/>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sp>
        <p:grpSp>
          <p:nvGrpSpPr>
            <p:cNvPr id="90" name="Group 90"/>
            <p:cNvGrpSpPr>
              <a:grpSpLocks noChangeAspect="1"/>
            </p:cNvGrpSpPr>
            <p:nvPr/>
          </p:nvGrpSpPr>
          <p:grpSpPr>
            <a:xfrm rot="5400000">
              <a:off x="6765524" y="3126539"/>
              <a:ext cx="185779" cy="1911393"/>
              <a:chOff x="0" y="0"/>
              <a:chExt cx="305173" cy="3139779"/>
            </a:xfrm>
          </p:grpSpPr>
          <p:sp>
            <p:nvSpPr>
              <p:cNvPr id="91" name="Freeform 91"/>
              <p:cNvSpPr/>
              <p:nvPr/>
            </p:nvSpPr>
            <p:spPr>
              <a:xfrm>
                <a:off x="0" y="0"/>
                <a:ext cx="305181" cy="3139821"/>
              </a:xfrm>
              <a:custGeom>
                <a:avLst/>
                <a:gdLst/>
                <a:ahLst/>
                <a:cxnLst/>
                <a:rect l="l" t="t" r="r" b="b"/>
                <a:pathLst>
                  <a:path w="305181" h="3139821">
                    <a:moveTo>
                      <a:pt x="0" y="0"/>
                    </a:moveTo>
                    <a:lnTo>
                      <a:pt x="0" y="3139821"/>
                    </a:lnTo>
                    <a:lnTo>
                      <a:pt x="305181" y="3139821"/>
                    </a:lnTo>
                    <a:lnTo>
                      <a:pt x="305181" y="0"/>
                    </a:lnTo>
                    <a:close/>
                  </a:path>
                </a:pathLst>
              </a:custGeom>
              <a:blipFill>
                <a:blip r:embed="rId26"/>
                <a:stretch>
                  <a:fillRect r="2" b="1"/>
                </a:stretch>
              </a:blipFill>
            </p:spPr>
          </p:sp>
        </p:grpSp>
        <p:sp>
          <p:nvSpPr>
            <p:cNvPr id="92" name="Freeform 92"/>
            <p:cNvSpPr/>
            <p:nvPr/>
          </p:nvSpPr>
          <p:spPr>
            <a:xfrm rot="5400000">
              <a:off x="6798727" y="3130652"/>
              <a:ext cx="117516" cy="1839027"/>
            </a:xfrm>
            <a:custGeom>
              <a:avLst/>
              <a:gdLst/>
              <a:ahLst/>
              <a:cxnLst/>
              <a:rect l="l" t="t" r="r" b="b"/>
              <a:pathLst>
                <a:path w="117516" h="1839027">
                  <a:moveTo>
                    <a:pt x="0" y="0"/>
                  </a:moveTo>
                  <a:lnTo>
                    <a:pt x="117517" y="0"/>
                  </a:lnTo>
                  <a:lnTo>
                    <a:pt x="117517" y="1839028"/>
                  </a:lnTo>
                  <a:lnTo>
                    <a:pt x="0" y="1839028"/>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sp>
        <p:grpSp>
          <p:nvGrpSpPr>
            <p:cNvPr id="93" name="Group 93"/>
            <p:cNvGrpSpPr>
              <a:grpSpLocks noChangeAspect="1"/>
            </p:cNvGrpSpPr>
            <p:nvPr/>
          </p:nvGrpSpPr>
          <p:grpSpPr>
            <a:xfrm rot="-10800000">
              <a:off x="4962664" y="4895101"/>
              <a:ext cx="185779" cy="1911393"/>
              <a:chOff x="0" y="0"/>
              <a:chExt cx="305173" cy="3139779"/>
            </a:xfrm>
          </p:grpSpPr>
          <p:sp>
            <p:nvSpPr>
              <p:cNvPr id="94" name="Freeform 94"/>
              <p:cNvSpPr/>
              <p:nvPr/>
            </p:nvSpPr>
            <p:spPr>
              <a:xfrm>
                <a:off x="0" y="0"/>
                <a:ext cx="305181" cy="3139821"/>
              </a:xfrm>
              <a:custGeom>
                <a:avLst/>
                <a:gdLst/>
                <a:ahLst/>
                <a:cxnLst/>
                <a:rect l="l" t="t" r="r" b="b"/>
                <a:pathLst>
                  <a:path w="305181" h="3139821">
                    <a:moveTo>
                      <a:pt x="0" y="0"/>
                    </a:moveTo>
                    <a:lnTo>
                      <a:pt x="0" y="3139821"/>
                    </a:lnTo>
                    <a:lnTo>
                      <a:pt x="305181" y="3139821"/>
                    </a:lnTo>
                    <a:lnTo>
                      <a:pt x="305181" y="0"/>
                    </a:lnTo>
                    <a:close/>
                  </a:path>
                </a:pathLst>
              </a:custGeom>
              <a:blipFill>
                <a:blip r:embed="rId26"/>
                <a:stretch>
                  <a:fillRect r="2" b="1"/>
                </a:stretch>
              </a:blipFill>
            </p:spPr>
          </p:sp>
        </p:grpSp>
        <p:sp>
          <p:nvSpPr>
            <p:cNvPr id="95" name="Freeform 95"/>
            <p:cNvSpPr/>
            <p:nvPr/>
          </p:nvSpPr>
          <p:spPr>
            <a:xfrm rot="-10800000">
              <a:off x="5028865" y="4930356"/>
              <a:ext cx="117516" cy="1839027"/>
            </a:xfrm>
            <a:custGeom>
              <a:avLst/>
              <a:gdLst/>
              <a:ahLst/>
              <a:cxnLst/>
              <a:rect l="l" t="t" r="r" b="b"/>
              <a:pathLst>
                <a:path w="117516" h="1839027">
                  <a:moveTo>
                    <a:pt x="0" y="0"/>
                  </a:moveTo>
                  <a:lnTo>
                    <a:pt x="117516" y="0"/>
                  </a:lnTo>
                  <a:lnTo>
                    <a:pt x="117516" y="1839028"/>
                  </a:lnTo>
                  <a:lnTo>
                    <a:pt x="0" y="1839028"/>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sp>
        <p:grpSp>
          <p:nvGrpSpPr>
            <p:cNvPr id="96" name="Group 96"/>
            <p:cNvGrpSpPr>
              <a:grpSpLocks noChangeAspect="1"/>
            </p:cNvGrpSpPr>
            <p:nvPr/>
          </p:nvGrpSpPr>
          <p:grpSpPr>
            <a:xfrm>
              <a:off x="4093857" y="3174623"/>
              <a:ext cx="1874282" cy="1874282"/>
              <a:chOff x="0" y="0"/>
              <a:chExt cx="3078819" cy="3078819"/>
            </a:xfrm>
          </p:grpSpPr>
          <p:sp>
            <p:nvSpPr>
              <p:cNvPr id="97" name="Freeform 97"/>
              <p:cNvSpPr/>
              <p:nvPr/>
            </p:nvSpPr>
            <p:spPr>
              <a:xfrm>
                <a:off x="0" y="0"/>
                <a:ext cx="3078861" cy="3078861"/>
              </a:xfrm>
              <a:custGeom>
                <a:avLst/>
                <a:gdLst/>
                <a:ahLst/>
                <a:cxnLst/>
                <a:rect l="l" t="t" r="r" b="b"/>
                <a:pathLst>
                  <a:path w="3078861" h="3078861">
                    <a:moveTo>
                      <a:pt x="0" y="0"/>
                    </a:moveTo>
                    <a:lnTo>
                      <a:pt x="0" y="3078861"/>
                    </a:lnTo>
                    <a:lnTo>
                      <a:pt x="3078861" y="3078861"/>
                    </a:lnTo>
                    <a:lnTo>
                      <a:pt x="3078861" y="0"/>
                    </a:lnTo>
                    <a:close/>
                  </a:path>
                </a:pathLst>
              </a:custGeom>
              <a:blipFill>
                <a:blip r:embed="rId31">
                  <a:alphaModFix amt="59000"/>
                </a:blip>
                <a:stretch>
                  <a:fillRect r="1" b="1"/>
                </a:stretch>
              </a:blipFill>
            </p:spPr>
          </p:sp>
        </p:grpSp>
        <p:sp>
          <p:nvSpPr>
            <p:cNvPr id="98" name="Freeform 98"/>
            <p:cNvSpPr/>
            <p:nvPr/>
          </p:nvSpPr>
          <p:spPr>
            <a:xfrm rot="5400000">
              <a:off x="5074184" y="2985527"/>
              <a:ext cx="1167989" cy="1084561"/>
            </a:xfrm>
            <a:custGeom>
              <a:avLst/>
              <a:gdLst/>
              <a:ahLst/>
              <a:cxnLst/>
              <a:rect l="l" t="t" r="r" b="b"/>
              <a:pathLst>
                <a:path w="1167989" h="1084561">
                  <a:moveTo>
                    <a:pt x="0" y="0"/>
                  </a:moveTo>
                  <a:lnTo>
                    <a:pt x="1167989" y="0"/>
                  </a:lnTo>
                  <a:lnTo>
                    <a:pt x="1167989" y="1084561"/>
                  </a:lnTo>
                  <a:lnTo>
                    <a:pt x="0" y="1084561"/>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sp>
        <p:sp>
          <p:nvSpPr>
            <p:cNvPr id="99" name="Freeform 99"/>
            <p:cNvSpPr/>
            <p:nvPr/>
          </p:nvSpPr>
          <p:spPr>
            <a:xfrm rot="-10800000">
              <a:off x="5029438" y="4203877"/>
              <a:ext cx="1167989" cy="1084561"/>
            </a:xfrm>
            <a:custGeom>
              <a:avLst/>
              <a:gdLst/>
              <a:ahLst/>
              <a:cxnLst/>
              <a:rect l="l" t="t" r="r" b="b"/>
              <a:pathLst>
                <a:path w="1167989" h="1084561">
                  <a:moveTo>
                    <a:pt x="0" y="0"/>
                  </a:moveTo>
                  <a:lnTo>
                    <a:pt x="1167989" y="0"/>
                  </a:lnTo>
                  <a:lnTo>
                    <a:pt x="1167989" y="1084561"/>
                  </a:lnTo>
                  <a:lnTo>
                    <a:pt x="0" y="1084561"/>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sp>
        <p:sp>
          <p:nvSpPr>
            <p:cNvPr id="100" name="Freeform 100"/>
            <p:cNvSpPr/>
            <p:nvPr/>
          </p:nvSpPr>
          <p:spPr>
            <a:xfrm rot="-5400000">
              <a:off x="3818131" y="4162574"/>
              <a:ext cx="1167989" cy="1084561"/>
            </a:xfrm>
            <a:custGeom>
              <a:avLst/>
              <a:gdLst/>
              <a:ahLst/>
              <a:cxnLst/>
              <a:rect l="l" t="t" r="r" b="b"/>
              <a:pathLst>
                <a:path w="1167989" h="1084561">
                  <a:moveTo>
                    <a:pt x="0" y="0"/>
                  </a:moveTo>
                  <a:lnTo>
                    <a:pt x="1167988" y="0"/>
                  </a:lnTo>
                  <a:lnTo>
                    <a:pt x="1167988" y="1084561"/>
                  </a:lnTo>
                  <a:lnTo>
                    <a:pt x="0" y="1084561"/>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sp>
        <p:sp>
          <p:nvSpPr>
            <p:cNvPr id="101" name="TextBox 101"/>
            <p:cNvSpPr txBox="1"/>
            <p:nvPr/>
          </p:nvSpPr>
          <p:spPr>
            <a:xfrm>
              <a:off x="4079846" y="4109094"/>
              <a:ext cx="1953356" cy="418677"/>
            </a:xfrm>
            <a:prstGeom prst="rect">
              <a:avLst/>
            </a:prstGeom>
          </p:spPr>
          <p:txBody>
            <a:bodyPr lIns="0" tIns="0" rIns="0" bIns="0" rtlCol="0" anchor="t">
              <a:spAutoFit/>
            </a:bodyPr>
            <a:lstStyle/>
            <a:p>
              <a:pPr algn="ctr">
                <a:lnSpc>
                  <a:spcPts val="2677"/>
                </a:lnSpc>
                <a:spcBef>
                  <a:spcPct val="0"/>
                </a:spcBef>
              </a:pPr>
              <a:r>
                <a:rPr lang="en-US" sz="1912">
                  <a:solidFill>
                    <a:srgbClr val="464A4E"/>
                  </a:solidFill>
                  <a:latin typeface="Intro Rust"/>
                  <a:ea typeface="Intro Rust"/>
                  <a:cs typeface="Intro Rust"/>
                  <a:sym typeface="Intro Rust"/>
                </a:rPr>
                <a:t>Analysis</a:t>
              </a:r>
            </a:p>
          </p:txBody>
        </p:sp>
        <p:sp>
          <p:nvSpPr>
            <p:cNvPr id="102" name="TextBox 102"/>
            <p:cNvSpPr txBox="1"/>
            <p:nvPr/>
          </p:nvSpPr>
          <p:spPr>
            <a:xfrm>
              <a:off x="4218398" y="3696341"/>
              <a:ext cx="1725523" cy="418677"/>
            </a:xfrm>
            <a:prstGeom prst="rect">
              <a:avLst/>
            </a:prstGeom>
          </p:spPr>
          <p:txBody>
            <a:bodyPr lIns="0" tIns="0" rIns="0" bIns="0" rtlCol="0" anchor="t">
              <a:spAutoFit/>
            </a:bodyPr>
            <a:lstStyle/>
            <a:p>
              <a:pPr algn="ctr">
                <a:lnSpc>
                  <a:spcPts val="2677"/>
                </a:lnSpc>
                <a:spcBef>
                  <a:spcPct val="0"/>
                </a:spcBef>
              </a:pPr>
              <a:r>
                <a:rPr lang="en-US" sz="1912">
                  <a:solidFill>
                    <a:srgbClr val="464A4E"/>
                  </a:solidFill>
                  <a:latin typeface="Intro Rust"/>
                  <a:ea typeface="Intro Rust"/>
                  <a:cs typeface="Intro Rust"/>
                  <a:sym typeface="Intro Rust"/>
                </a:rPr>
                <a:t>SWOT</a:t>
              </a:r>
            </a:p>
          </p:txBody>
        </p:sp>
        <p:sp>
          <p:nvSpPr>
            <p:cNvPr id="103" name="TextBox 103"/>
            <p:cNvSpPr txBox="1"/>
            <p:nvPr/>
          </p:nvSpPr>
          <p:spPr>
            <a:xfrm>
              <a:off x="6351158" y="4537295"/>
              <a:ext cx="3611993" cy="362367"/>
            </a:xfrm>
            <a:prstGeom prst="rect">
              <a:avLst/>
            </a:prstGeom>
          </p:spPr>
          <p:txBody>
            <a:bodyPr lIns="0" tIns="0" rIns="0" bIns="0" rtlCol="0" anchor="t">
              <a:spAutoFit/>
            </a:bodyPr>
            <a:lstStyle/>
            <a:p>
              <a:pPr algn="ctr">
                <a:lnSpc>
                  <a:spcPts val="2380"/>
                </a:lnSpc>
              </a:pPr>
              <a:r>
                <a:rPr lang="en-US" sz="1700" b="1" spc="146">
                  <a:solidFill>
                    <a:srgbClr val="464A4E"/>
                  </a:solidFill>
                  <a:latin typeface="Montserrat Classic Bold"/>
                  <a:ea typeface="Montserrat Classic Bold"/>
                  <a:cs typeface="Montserrat Classic Bold"/>
                  <a:sym typeface="Montserrat Classic Bold"/>
                </a:rPr>
                <a:t>THREATS</a:t>
              </a:r>
            </a:p>
          </p:txBody>
        </p:sp>
        <p:sp>
          <p:nvSpPr>
            <p:cNvPr id="104" name="TextBox 104"/>
            <p:cNvSpPr txBox="1"/>
            <p:nvPr/>
          </p:nvSpPr>
          <p:spPr>
            <a:xfrm>
              <a:off x="5752023" y="5029064"/>
              <a:ext cx="4981042" cy="3603837"/>
            </a:xfrm>
            <a:prstGeom prst="rect">
              <a:avLst/>
            </a:prstGeom>
          </p:spPr>
          <p:txBody>
            <a:bodyPr lIns="0" tIns="0" rIns="0" bIns="0" rtlCol="0" anchor="t">
              <a:spAutoFit/>
            </a:bodyPr>
            <a:lstStyle/>
            <a:p>
              <a:pPr marL="302261" lvl="1" indent="-151130" algn="l">
                <a:lnSpc>
                  <a:spcPts val="1960"/>
                </a:lnSpc>
                <a:buFont typeface="Arial"/>
                <a:buChar char="•"/>
              </a:pPr>
              <a:r>
                <a:rPr lang="en-US" sz="1400">
                  <a:solidFill>
                    <a:srgbClr val="464A4E"/>
                  </a:solidFill>
                  <a:latin typeface="Tex Gyre Termes"/>
                  <a:ea typeface="Tex Gyre Termes"/>
                  <a:cs typeface="Tex Gyre Termes"/>
                  <a:sym typeface="Tex Gyre Termes"/>
                </a:rPr>
                <a:t>Scalability issues: too many transactions (overload), although several solutions are present.</a:t>
              </a:r>
            </a:p>
            <a:p>
              <a:pPr marL="302261" lvl="1" indent="-151130" algn="l">
                <a:lnSpc>
                  <a:spcPts val="1960"/>
                </a:lnSpc>
                <a:buFont typeface="Arial"/>
                <a:buChar char="•"/>
              </a:pPr>
              <a:r>
                <a:rPr lang="en-US" sz="1400" spc="1">
                  <a:solidFill>
                    <a:srgbClr val="464A4E"/>
                  </a:solidFill>
                  <a:latin typeface="Tex Gyre Termes"/>
                  <a:ea typeface="Tex Gyre Termes"/>
                  <a:cs typeface="Tex Gyre Termes"/>
                  <a:sym typeface="Tex Gyre Termes"/>
                </a:rPr>
                <a:t>Unwanted centralization: mining pools and large mining farms</a:t>
              </a:r>
            </a:p>
            <a:p>
              <a:pPr marL="302261" lvl="1" indent="-151130" algn="l">
                <a:lnSpc>
                  <a:spcPts val="1960"/>
                </a:lnSpc>
                <a:buFont typeface="Arial"/>
                <a:buChar char="•"/>
              </a:pPr>
              <a:r>
                <a:rPr lang="en-US" sz="1400" spc="1">
                  <a:solidFill>
                    <a:srgbClr val="464A4E"/>
                  </a:solidFill>
                  <a:latin typeface="Tex Gyre Termes"/>
                  <a:ea typeface="Tex Gyre Termes"/>
                  <a:cs typeface="Tex Gyre Termes"/>
                  <a:sym typeface="Tex Gyre Termes"/>
                </a:rPr>
                <a:t>Quantum computers (in the future) who have the ability to decrypt data.</a:t>
              </a:r>
            </a:p>
            <a:p>
              <a:pPr marL="302261" lvl="1" indent="-151130" algn="l">
                <a:lnSpc>
                  <a:spcPts val="1960"/>
                </a:lnSpc>
                <a:buFont typeface="Arial"/>
                <a:buChar char="•"/>
              </a:pPr>
              <a:r>
                <a:rPr lang="en-US" sz="1400" spc="1">
                  <a:solidFill>
                    <a:srgbClr val="464A4E"/>
                  </a:solidFill>
                  <a:latin typeface="Tex Gyre Termes"/>
                  <a:ea typeface="Tex Gyre Termes"/>
                  <a:cs typeface="Tex Gyre Termes"/>
                  <a:sym typeface="Tex Gyre Termes"/>
                </a:rPr>
                <a:t>Hype and fast-changing environment</a:t>
              </a:r>
            </a:p>
            <a:p>
              <a:pPr marL="302261" lvl="1" indent="-151130" algn="l">
                <a:lnSpc>
                  <a:spcPts val="1960"/>
                </a:lnSpc>
                <a:buFont typeface="Arial"/>
                <a:buChar char="•"/>
              </a:pPr>
              <a:r>
                <a:rPr lang="en-US" sz="1400" spc="1">
                  <a:solidFill>
                    <a:srgbClr val="464A4E"/>
                  </a:solidFill>
                  <a:latin typeface="Tex Gyre Termes"/>
                  <a:ea typeface="Tex Gyre Termes"/>
                  <a:cs typeface="Tex Gyre Termes"/>
                  <a:sym typeface="Tex Gyre Termes"/>
                </a:rPr>
                <a:t>There is always the possibility of mining attacks and hacks.</a:t>
              </a:r>
            </a:p>
            <a:p>
              <a:pPr algn="l">
                <a:lnSpc>
                  <a:spcPts val="1960"/>
                </a:lnSpc>
              </a:pPr>
              <a:endParaRPr lang="en-US" sz="1400" spc="1">
                <a:solidFill>
                  <a:srgbClr val="464A4E"/>
                </a:solidFill>
                <a:latin typeface="Tex Gyre Termes"/>
                <a:ea typeface="Tex Gyre Termes"/>
                <a:cs typeface="Tex Gyre Termes"/>
                <a:sym typeface="Tex Gyre Termes"/>
              </a:endParaRPr>
            </a:p>
          </p:txBody>
        </p:sp>
        <p:sp>
          <p:nvSpPr>
            <p:cNvPr id="105" name="TextBox 105"/>
            <p:cNvSpPr txBox="1"/>
            <p:nvPr/>
          </p:nvSpPr>
          <p:spPr>
            <a:xfrm>
              <a:off x="1049271" y="28992"/>
              <a:ext cx="1786308" cy="3447351"/>
            </a:xfrm>
            <a:prstGeom prst="rect">
              <a:avLst/>
            </a:prstGeom>
          </p:spPr>
          <p:txBody>
            <a:bodyPr lIns="0" tIns="0" rIns="0" bIns="0" rtlCol="0" anchor="t">
              <a:spAutoFit/>
            </a:bodyPr>
            <a:lstStyle/>
            <a:p>
              <a:pPr algn="ctr">
                <a:lnSpc>
                  <a:spcPts val="21711"/>
                </a:lnSpc>
                <a:spcBef>
                  <a:spcPct val="0"/>
                </a:spcBef>
              </a:pPr>
              <a:r>
                <a:rPr lang="en-US" sz="15507">
                  <a:solidFill>
                    <a:srgbClr val="C2AB9A">
                      <a:alpha val="19608"/>
                    </a:srgbClr>
                  </a:solidFill>
                  <a:latin typeface="League Gothic"/>
                  <a:ea typeface="League Gothic"/>
                  <a:cs typeface="League Gothic"/>
                  <a:sym typeface="League Gothic"/>
                </a:rPr>
                <a:t>S</a:t>
              </a:r>
            </a:p>
          </p:txBody>
        </p:sp>
        <p:sp>
          <p:nvSpPr>
            <p:cNvPr id="106" name="TextBox 106"/>
            <p:cNvSpPr txBox="1"/>
            <p:nvPr/>
          </p:nvSpPr>
          <p:spPr>
            <a:xfrm>
              <a:off x="504085" y="-28575"/>
              <a:ext cx="3235255" cy="362367"/>
            </a:xfrm>
            <a:prstGeom prst="rect">
              <a:avLst/>
            </a:prstGeom>
          </p:spPr>
          <p:txBody>
            <a:bodyPr lIns="0" tIns="0" rIns="0" bIns="0" rtlCol="0" anchor="t">
              <a:spAutoFit/>
            </a:bodyPr>
            <a:lstStyle/>
            <a:p>
              <a:pPr algn="ctr">
                <a:lnSpc>
                  <a:spcPts val="2380"/>
                </a:lnSpc>
              </a:pPr>
              <a:r>
                <a:rPr lang="en-US" sz="1700" b="1" spc="146">
                  <a:solidFill>
                    <a:srgbClr val="464A4E"/>
                  </a:solidFill>
                  <a:latin typeface="Montserrat Classic Bold"/>
                  <a:ea typeface="Montserrat Classic Bold"/>
                  <a:cs typeface="Montserrat Classic Bold"/>
                  <a:sym typeface="Montserrat Classic Bold"/>
                </a:rPr>
                <a:t>STRENGTHS</a:t>
              </a:r>
            </a:p>
          </p:txBody>
        </p:sp>
        <p:sp>
          <p:nvSpPr>
            <p:cNvPr id="107" name="TextBox 107"/>
            <p:cNvSpPr txBox="1"/>
            <p:nvPr/>
          </p:nvSpPr>
          <p:spPr>
            <a:xfrm>
              <a:off x="48433" y="528203"/>
              <a:ext cx="4597875" cy="2943437"/>
            </a:xfrm>
            <a:prstGeom prst="rect">
              <a:avLst/>
            </a:prstGeom>
          </p:spPr>
          <p:txBody>
            <a:bodyPr lIns="0" tIns="0" rIns="0" bIns="0" rtlCol="0" anchor="t">
              <a:spAutoFit/>
            </a:bodyPr>
            <a:lstStyle/>
            <a:p>
              <a:pPr marL="302259" lvl="1" indent="-151129" algn="l">
                <a:lnSpc>
                  <a:spcPts val="1959"/>
                </a:lnSpc>
                <a:buFont typeface="Arial"/>
                <a:buChar char="•"/>
              </a:pPr>
              <a:r>
                <a:rPr lang="en-US" sz="1399" spc="1">
                  <a:solidFill>
                    <a:srgbClr val="464A4E"/>
                  </a:solidFill>
                  <a:latin typeface="Tex Gyre Termes"/>
                  <a:ea typeface="Tex Gyre Termes"/>
                  <a:cs typeface="Tex Gyre Termes"/>
                  <a:sym typeface="Tex Gyre Termes"/>
                </a:rPr>
                <a:t>Operational Efficiency</a:t>
              </a:r>
            </a:p>
            <a:p>
              <a:pPr marL="302259" lvl="1" indent="-151129" algn="l">
                <a:lnSpc>
                  <a:spcPts val="1959"/>
                </a:lnSpc>
                <a:buFont typeface="Arial"/>
                <a:buChar char="•"/>
              </a:pPr>
              <a:r>
                <a:rPr lang="en-US" sz="1399" spc="1">
                  <a:solidFill>
                    <a:srgbClr val="464A4E"/>
                  </a:solidFill>
                  <a:latin typeface="Tex Gyre Termes"/>
                  <a:ea typeface="Tex Gyre Termes"/>
                  <a:cs typeface="Tex Gyre Termes"/>
                  <a:sym typeface="Tex Gyre Termes"/>
                </a:rPr>
                <a:t>Facilitates easier sharing of information about certain products</a:t>
              </a:r>
            </a:p>
            <a:p>
              <a:pPr marL="302259" lvl="1" indent="-151129" algn="l">
                <a:lnSpc>
                  <a:spcPts val="1959"/>
                </a:lnSpc>
                <a:buFont typeface="Arial"/>
                <a:buChar char="•"/>
              </a:pPr>
              <a:r>
                <a:rPr lang="en-US" sz="1399" spc="1">
                  <a:solidFill>
                    <a:srgbClr val="464A4E"/>
                  </a:solidFill>
                  <a:latin typeface="Tex Gyre Termes"/>
                  <a:ea typeface="Tex Gyre Termes"/>
                  <a:cs typeface="Tex Gyre Termes"/>
                  <a:sym typeface="Tex Gyre Termes"/>
                </a:rPr>
                <a:t>Secure encryption and tamper-proof data storage</a:t>
              </a:r>
            </a:p>
            <a:p>
              <a:pPr marL="302259" lvl="1" indent="-151129" algn="l">
                <a:lnSpc>
                  <a:spcPts val="1959"/>
                </a:lnSpc>
                <a:buFont typeface="Arial"/>
                <a:buChar char="•"/>
              </a:pPr>
              <a:r>
                <a:rPr lang="en-US" sz="1399" spc="1">
                  <a:solidFill>
                    <a:srgbClr val="464A4E"/>
                  </a:solidFill>
                  <a:latin typeface="Tex Gyre Termes"/>
                  <a:ea typeface="Tex Gyre Termes"/>
                  <a:cs typeface="Tex Gyre Termes"/>
                  <a:sym typeface="Tex Gyre Termes"/>
                </a:rPr>
                <a:t>Eliminates central authority </a:t>
              </a:r>
            </a:p>
            <a:p>
              <a:pPr algn="l">
                <a:lnSpc>
                  <a:spcPts val="1959"/>
                </a:lnSpc>
              </a:pPr>
              <a:r>
                <a:rPr lang="en-US" sz="1399" spc="1">
                  <a:solidFill>
                    <a:srgbClr val="464A4E"/>
                  </a:solidFill>
                  <a:latin typeface="Tex Gyre Termes"/>
                  <a:ea typeface="Tex Gyre Termes"/>
                  <a:cs typeface="Tex Gyre Termes"/>
                  <a:sym typeface="Tex Gyre Termes"/>
                </a:rPr>
                <a:t>       who has full access to the </a:t>
              </a:r>
            </a:p>
            <a:p>
              <a:pPr algn="l">
                <a:lnSpc>
                  <a:spcPts val="1959"/>
                </a:lnSpc>
              </a:pPr>
              <a:r>
                <a:rPr lang="en-US" sz="1399" spc="1">
                  <a:solidFill>
                    <a:srgbClr val="464A4E"/>
                  </a:solidFill>
                  <a:latin typeface="Tex Gyre Termes"/>
                  <a:ea typeface="Tex Gyre Termes"/>
                  <a:cs typeface="Tex Gyre Termes"/>
                  <a:sym typeface="Tex Gyre Termes"/>
                </a:rPr>
                <a:t>       data.</a:t>
              </a:r>
            </a:p>
            <a:p>
              <a:pPr algn="l">
                <a:lnSpc>
                  <a:spcPts val="1959"/>
                </a:lnSpc>
              </a:pPr>
              <a:endParaRPr lang="en-US" sz="1399" spc="1">
                <a:solidFill>
                  <a:srgbClr val="464A4E"/>
                </a:solidFill>
                <a:latin typeface="Tex Gyre Termes"/>
                <a:ea typeface="Tex Gyre Termes"/>
                <a:cs typeface="Tex Gyre Termes"/>
                <a:sym typeface="Tex Gyre Termes"/>
              </a:endParaRPr>
            </a:p>
          </p:txBody>
        </p:sp>
        <p:sp>
          <p:nvSpPr>
            <p:cNvPr id="108" name="TextBox 108"/>
            <p:cNvSpPr txBox="1"/>
            <p:nvPr/>
          </p:nvSpPr>
          <p:spPr>
            <a:xfrm>
              <a:off x="5752023" y="403446"/>
              <a:ext cx="4981042" cy="3934037"/>
            </a:xfrm>
            <a:prstGeom prst="rect">
              <a:avLst/>
            </a:prstGeom>
          </p:spPr>
          <p:txBody>
            <a:bodyPr lIns="0" tIns="0" rIns="0" bIns="0" rtlCol="0" anchor="t">
              <a:spAutoFit/>
            </a:bodyPr>
            <a:lstStyle/>
            <a:p>
              <a:pPr marL="302261" lvl="1" indent="-151130" algn="l">
                <a:lnSpc>
                  <a:spcPts val="1960"/>
                </a:lnSpc>
                <a:buFont typeface="Arial"/>
                <a:buChar char="•"/>
              </a:pPr>
              <a:r>
                <a:rPr lang="en-US" sz="1400" spc="1">
                  <a:solidFill>
                    <a:srgbClr val="464A4E"/>
                  </a:solidFill>
                  <a:latin typeface="Tex Gyre Termes"/>
                  <a:ea typeface="Tex Gyre Termes"/>
                  <a:cs typeface="Tex Gyre Termes"/>
                  <a:sym typeface="Tex Gyre Termes"/>
                </a:rPr>
                <a:t>Business rules change frequently, blockchain doesn’t.</a:t>
              </a:r>
            </a:p>
            <a:p>
              <a:pPr marL="302261" lvl="1" indent="-151130" algn="l">
                <a:lnSpc>
                  <a:spcPts val="1960"/>
                </a:lnSpc>
                <a:buFont typeface="Arial"/>
                <a:buChar char="•"/>
              </a:pPr>
              <a:r>
                <a:rPr lang="en-US" sz="1400" spc="1">
                  <a:solidFill>
                    <a:srgbClr val="464A4E"/>
                  </a:solidFill>
                  <a:latin typeface="Tex Gyre Termes"/>
                  <a:ea typeface="Tex Gyre Termes"/>
                  <a:cs typeface="Tex Gyre Termes"/>
                  <a:sym typeface="Tex Gyre Termes"/>
                </a:rPr>
                <a:t>Blockchain is mostly not modular. An old encryption module cannot easily be replaced.</a:t>
              </a:r>
            </a:p>
            <a:p>
              <a:pPr marL="302261" lvl="1" indent="-151130" algn="l">
                <a:lnSpc>
                  <a:spcPts val="1960"/>
                </a:lnSpc>
                <a:buFont typeface="Arial"/>
                <a:buChar char="•"/>
              </a:pPr>
              <a:r>
                <a:rPr lang="en-US" sz="1400" spc="1">
                  <a:solidFill>
                    <a:srgbClr val="464A4E"/>
                  </a:solidFill>
                  <a:latin typeface="Tex Gyre Termes"/>
                  <a:ea typeface="Tex Gyre Termes"/>
                  <a:cs typeface="Tex Gyre Termes"/>
                  <a:sym typeface="Tex Gyre Termes"/>
                </a:rPr>
                <a:t>Potentially in conflict with existing approaches to regulatory compliance, for example GDPR regulations.</a:t>
              </a:r>
            </a:p>
            <a:p>
              <a:pPr marL="302261" lvl="1" indent="-151130" algn="l">
                <a:lnSpc>
                  <a:spcPts val="1960"/>
                </a:lnSpc>
                <a:buFont typeface="Arial"/>
                <a:buChar char="•"/>
              </a:pPr>
              <a:r>
                <a:rPr lang="en-US" sz="1400" spc="1">
                  <a:solidFill>
                    <a:srgbClr val="464A4E"/>
                  </a:solidFill>
                  <a:latin typeface="Tex Gyre Termes"/>
                  <a:ea typeface="Tex Gyre Termes"/>
                  <a:cs typeface="Tex Gyre Termes"/>
                  <a:sym typeface="Tex Gyre Termes"/>
                </a:rPr>
                <a:t>Concept isn’t easy to grasp for a newcomer. We need good education to make mass adoption possible.</a:t>
              </a:r>
            </a:p>
            <a:p>
              <a:pPr algn="l">
                <a:lnSpc>
                  <a:spcPts val="1960"/>
                </a:lnSpc>
              </a:pPr>
              <a:endParaRPr lang="en-US" sz="1400" spc="1">
                <a:solidFill>
                  <a:srgbClr val="464A4E"/>
                </a:solidFill>
                <a:latin typeface="Tex Gyre Termes"/>
                <a:ea typeface="Tex Gyre Termes"/>
                <a:cs typeface="Tex Gyre Termes"/>
                <a:sym typeface="Tex Gyre Termes"/>
              </a:endParaRPr>
            </a:p>
            <a:p>
              <a:pPr algn="l">
                <a:lnSpc>
                  <a:spcPts val="1960"/>
                </a:lnSpc>
              </a:pPr>
              <a:endParaRPr lang="en-US" sz="1400" spc="1">
                <a:solidFill>
                  <a:srgbClr val="464A4E"/>
                </a:solidFill>
                <a:latin typeface="Tex Gyre Termes"/>
                <a:ea typeface="Tex Gyre Termes"/>
                <a:cs typeface="Tex Gyre Termes"/>
                <a:sym typeface="Tex Gyre Termes"/>
              </a:endParaRPr>
            </a:p>
          </p:txBody>
        </p:sp>
        <p:sp>
          <p:nvSpPr>
            <p:cNvPr id="109" name="TextBox 109"/>
            <p:cNvSpPr txBox="1"/>
            <p:nvPr/>
          </p:nvSpPr>
          <p:spPr>
            <a:xfrm>
              <a:off x="444888" y="4823231"/>
              <a:ext cx="2995073" cy="3370350"/>
            </a:xfrm>
            <a:prstGeom prst="rect">
              <a:avLst/>
            </a:prstGeom>
          </p:spPr>
          <p:txBody>
            <a:bodyPr lIns="0" tIns="0" rIns="0" bIns="0" rtlCol="0" anchor="t">
              <a:spAutoFit/>
            </a:bodyPr>
            <a:lstStyle/>
            <a:p>
              <a:pPr algn="ctr">
                <a:lnSpc>
                  <a:spcPts val="21244"/>
                </a:lnSpc>
                <a:spcBef>
                  <a:spcPct val="0"/>
                </a:spcBef>
              </a:pPr>
              <a:r>
                <a:rPr lang="en-US" sz="15174">
                  <a:solidFill>
                    <a:srgbClr val="C2AB9A">
                      <a:alpha val="19608"/>
                    </a:srgbClr>
                  </a:solidFill>
                  <a:latin typeface="League Gothic"/>
                  <a:ea typeface="League Gothic"/>
                  <a:cs typeface="League Gothic"/>
                  <a:sym typeface="League Gothic"/>
                </a:rPr>
                <a:t>O</a:t>
              </a:r>
            </a:p>
          </p:txBody>
        </p:sp>
        <p:sp>
          <p:nvSpPr>
            <p:cNvPr id="110" name="TextBox 110"/>
            <p:cNvSpPr txBox="1"/>
            <p:nvPr/>
          </p:nvSpPr>
          <p:spPr>
            <a:xfrm>
              <a:off x="613131" y="4537295"/>
              <a:ext cx="3404383" cy="362367"/>
            </a:xfrm>
            <a:prstGeom prst="rect">
              <a:avLst/>
            </a:prstGeom>
          </p:spPr>
          <p:txBody>
            <a:bodyPr lIns="0" tIns="0" rIns="0" bIns="0" rtlCol="0" anchor="t">
              <a:spAutoFit/>
            </a:bodyPr>
            <a:lstStyle/>
            <a:p>
              <a:pPr algn="ctr">
                <a:lnSpc>
                  <a:spcPts val="2380"/>
                </a:lnSpc>
              </a:pPr>
              <a:r>
                <a:rPr lang="en-US" sz="1700" b="1" spc="146">
                  <a:solidFill>
                    <a:srgbClr val="464A4E"/>
                  </a:solidFill>
                  <a:latin typeface="Montserrat Classic Bold"/>
                  <a:ea typeface="Montserrat Classic Bold"/>
                  <a:cs typeface="Montserrat Classic Bold"/>
                  <a:sym typeface="Montserrat Classic Bold"/>
                </a:rPr>
                <a:t>OPPORTUNITIES</a:t>
              </a:r>
            </a:p>
          </p:txBody>
        </p:sp>
        <p:sp>
          <p:nvSpPr>
            <p:cNvPr id="111" name="TextBox 111"/>
            <p:cNvSpPr txBox="1"/>
            <p:nvPr/>
          </p:nvSpPr>
          <p:spPr>
            <a:xfrm>
              <a:off x="0" y="5002073"/>
              <a:ext cx="4694741" cy="3603837"/>
            </a:xfrm>
            <a:prstGeom prst="rect">
              <a:avLst/>
            </a:prstGeom>
          </p:spPr>
          <p:txBody>
            <a:bodyPr lIns="0" tIns="0" rIns="0" bIns="0" rtlCol="0" anchor="t">
              <a:spAutoFit/>
            </a:bodyPr>
            <a:lstStyle/>
            <a:p>
              <a:pPr marL="302261" lvl="1" indent="-151130" algn="l">
                <a:lnSpc>
                  <a:spcPts val="1960"/>
                </a:lnSpc>
                <a:buFont typeface="Arial"/>
                <a:buChar char="•"/>
              </a:pPr>
              <a:r>
                <a:rPr lang="en-US" sz="1400">
                  <a:solidFill>
                    <a:srgbClr val="464A4E"/>
                  </a:solidFill>
                  <a:latin typeface="Tex Gyre Termes"/>
                  <a:ea typeface="Tex Gyre Termes"/>
                  <a:cs typeface="Tex Gyre Termes"/>
                  <a:sym typeface="Tex Gyre Termes"/>
                </a:rPr>
                <a:t>Provides a platform for Big Data and analytic research.</a:t>
              </a:r>
            </a:p>
            <a:p>
              <a:pPr marL="302261" lvl="1" indent="-151130" algn="l">
                <a:lnSpc>
                  <a:spcPts val="1960"/>
                </a:lnSpc>
                <a:buFont typeface="Arial"/>
                <a:buChar char="•"/>
              </a:pPr>
              <a:r>
                <a:rPr lang="en-US" sz="1400">
                  <a:solidFill>
                    <a:srgbClr val="464A4E"/>
                  </a:solidFill>
                  <a:latin typeface="Tex Gyre Termes"/>
                  <a:ea typeface="Tex Gyre Termes"/>
                  <a:cs typeface="Tex Gyre Termes"/>
                  <a:sym typeface="Tex Gyre Termes"/>
                </a:rPr>
                <a:t>Gives back control to the user e.g. instead of Google and Facebook using your data, you can control who gets access to your data. All these permissions will be stored on the blockchain.</a:t>
              </a:r>
            </a:p>
            <a:p>
              <a:pPr marL="302261" lvl="1" indent="-151130" algn="l">
                <a:lnSpc>
                  <a:spcPts val="1960"/>
                </a:lnSpc>
                <a:buFont typeface="Arial"/>
                <a:buChar char="•"/>
              </a:pPr>
              <a:r>
                <a:rPr lang="en-US" sz="1400">
                  <a:solidFill>
                    <a:srgbClr val="464A4E"/>
                  </a:solidFill>
                  <a:latin typeface="Tex Gyre Termes"/>
                  <a:ea typeface="Tex Gyre Termes"/>
                  <a:cs typeface="Tex Gyre Termes"/>
                  <a:sym typeface="Tex Gyre Termes"/>
                </a:rPr>
                <a:t>The world is becoming more digital, so more people will accept the concept of blockchain in their daily lives.</a:t>
              </a:r>
            </a:p>
            <a:p>
              <a:pPr algn="l">
                <a:lnSpc>
                  <a:spcPts val="1960"/>
                </a:lnSpc>
              </a:pPr>
              <a:endParaRPr lang="en-US" sz="1400">
                <a:solidFill>
                  <a:srgbClr val="464A4E"/>
                </a:solidFill>
                <a:latin typeface="Tex Gyre Termes"/>
                <a:ea typeface="Tex Gyre Termes"/>
                <a:cs typeface="Tex Gyre Termes"/>
                <a:sym typeface="Tex Gyre Termes"/>
              </a:endParaRPr>
            </a:p>
          </p:txBody>
        </p:sp>
        <p:sp>
          <p:nvSpPr>
            <p:cNvPr id="112" name="TextBox 112"/>
            <p:cNvSpPr txBox="1"/>
            <p:nvPr/>
          </p:nvSpPr>
          <p:spPr>
            <a:xfrm>
              <a:off x="7349390" y="57131"/>
              <a:ext cx="1786308" cy="3447351"/>
            </a:xfrm>
            <a:prstGeom prst="rect">
              <a:avLst/>
            </a:prstGeom>
          </p:spPr>
          <p:txBody>
            <a:bodyPr lIns="0" tIns="0" rIns="0" bIns="0" rtlCol="0" anchor="t">
              <a:spAutoFit/>
            </a:bodyPr>
            <a:lstStyle/>
            <a:p>
              <a:pPr algn="ctr">
                <a:lnSpc>
                  <a:spcPts val="21711"/>
                </a:lnSpc>
                <a:spcBef>
                  <a:spcPct val="0"/>
                </a:spcBef>
              </a:pPr>
              <a:r>
                <a:rPr lang="en-US" sz="15507">
                  <a:solidFill>
                    <a:srgbClr val="C2AB9A">
                      <a:alpha val="19608"/>
                    </a:srgbClr>
                  </a:solidFill>
                  <a:latin typeface="League Gothic"/>
                  <a:ea typeface="League Gothic"/>
                  <a:cs typeface="League Gothic"/>
                  <a:sym typeface="League Gothic"/>
                </a:rPr>
                <a:t>W</a:t>
              </a:r>
            </a:p>
          </p:txBody>
        </p:sp>
        <p:sp>
          <p:nvSpPr>
            <p:cNvPr id="113" name="TextBox 113"/>
            <p:cNvSpPr txBox="1"/>
            <p:nvPr/>
          </p:nvSpPr>
          <p:spPr>
            <a:xfrm>
              <a:off x="7267302" y="4604400"/>
              <a:ext cx="1786308" cy="3447351"/>
            </a:xfrm>
            <a:prstGeom prst="rect">
              <a:avLst/>
            </a:prstGeom>
          </p:spPr>
          <p:txBody>
            <a:bodyPr lIns="0" tIns="0" rIns="0" bIns="0" rtlCol="0" anchor="t">
              <a:spAutoFit/>
            </a:bodyPr>
            <a:lstStyle/>
            <a:p>
              <a:pPr algn="ctr">
                <a:lnSpc>
                  <a:spcPts val="21711"/>
                </a:lnSpc>
                <a:spcBef>
                  <a:spcPct val="0"/>
                </a:spcBef>
              </a:pPr>
              <a:r>
                <a:rPr lang="en-US" sz="15507">
                  <a:solidFill>
                    <a:srgbClr val="C2AB9A">
                      <a:alpha val="19608"/>
                    </a:srgbClr>
                  </a:solidFill>
                  <a:latin typeface="League Gothic"/>
                  <a:ea typeface="League Gothic"/>
                  <a:cs typeface="League Gothic"/>
                  <a:sym typeface="League Gothic"/>
                </a:rPr>
                <a:t>T</a:t>
              </a:r>
            </a:p>
          </p:txBody>
        </p:sp>
      </p:grpSp>
      <p:grpSp>
        <p:nvGrpSpPr>
          <p:cNvPr id="114" name="Group 114"/>
          <p:cNvGrpSpPr/>
          <p:nvPr/>
        </p:nvGrpSpPr>
        <p:grpSpPr>
          <a:xfrm>
            <a:off x="10673638" y="13203300"/>
            <a:ext cx="2504201" cy="835029"/>
            <a:chOff x="0" y="0"/>
            <a:chExt cx="448725" cy="149628"/>
          </a:xfrm>
        </p:grpSpPr>
        <p:sp>
          <p:nvSpPr>
            <p:cNvPr id="115" name="Freeform 115"/>
            <p:cNvSpPr/>
            <p:nvPr/>
          </p:nvSpPr>
          <p:spPr>
            <a:xfrm>
              <a:off x="0" y="0"/>
              <a:ext cx="448724" cy="149628"/>
            </a:xfrm>
            <a:custGeom>
              <a:avLst/>
              <a:gdLst/>
              <a:ahLst/>
              <a:cxnLst/>
              <a:rect l="l" t="t" r="r" b="b"/>
              <a:pathLst>
                <a:path w="448724" h="149628">
                  <a:moveTo>
                    <a:pt x="6183" y="0"/>
                  </a:moveTo>
                  <a:lnTo>
                    <a:pt x="442541" y="0"/>
                  </a:lnTo>
                  <a:cubicBezTo>
                    <a:pt x="444181" y="0"/>
                    <a:pt x="445754" y="651"/>
                    <a:pt x="446914" y="1811"/>
                  </a:cubicBezTo>
                  <a:cubicBezTo>
                    <a:pt x="448073" y="2971"/>
                    <a:pt x="448724" y="4543"/>
                    <a:pt x="448724" y="6183"/>
                  </a:cubicBezTo>
                  <a:lnTo>
                    <a:pt x="448724" y="143445"/>
                  </a:lnTo>
                  <a:cubicBezTo>
                    <a:pt x="448724" y="146859"/>
                    <a:pt x="445956" y="149628"/>
                    <a:pt x="442541" y="149628"/>
                  </a:cubicBezTo>
                  <a:lnTo>
                    <a:pt x="6183" y="149628"/>
                  </a:lnTo>
                  <a:cubicBezTo>
                    <a:pt x="4543" y="149628"/>
                    <a:pt x="2971" y="148976"/>
                    <a:pt x="1811" y="147817"/>
                  </a:cubicBezTo>
                  <a:cubicBezTo>
                    <a:pt x="651" y="146657"/>
                    <a:pt x="0" y="145084"/>
                    <a:pt x="0" y="143445"/>
                  </a:cubicBezTo>
                  <a:lnTo>
                    <a:pt x="0" y="6183"/>
                  </a:lnTo>
                  <a:cubicBezTo>
                    <a:pt x="0" y="4543"/>
                    <a:pt x="651" y="2971"/>
                    <a:pt x="1811" y="1811"/>
                  </a:cubicBezTo>
                  <a:cubicBezTo>
                    <a:pt x="2971" y="651"/>
                    <a:pt x="4543" y="0"/>
                    <a:pt x="6183" y="0"/>
                  </a:cubicBezTo>
                  <a:close/>
                </a:path>
              </a:pathLst>
            </a:custGeom>
            <a:solidFill>
              <a:srgbClr val="1C4731"/>
            </a:solidFill>
          </p:spPr>
        </p:sp>
        <p:sp>
          <p:nvSpPr>
            <p:cNvPr id="116" name="TextBox 116"/>
            <p:cNvSpPr txBox="1"/>
            <p:nvPr/>
          </p:nvSpPr>
          <p:spPr>
            <a:xfrm>
              <a:off x="0" y="38100"/>
              <a:ext cx="448725" cy="111528"/>
            </a:xfrm>
            <a:prstGeom prst="rect">
              <a:avLst/>
            </a:prstGeom>
          </p:spPr>
          <p:txBody>
            <a:bodyPr lIns="50800" tIns="50800" rIns="50800" bIns="50800" rtlCol="0" anchor="ctr"/>
            <a:lstStyle/>
            <a:p>
              <a:pPr algn="ctr">
                <a:lnSpc>
                  <a:spcPts val="1316"/>
                </a:lnSpc>
              </a:pPr>
              <a:endParaRPr dirty="0"/>
            </a:p>
            <a:p>
              <a:pPr algn="ctr">
                <a:lnSpc>
                  <a:spcPts val="1316"/>
                </a:lnSpc>
              </a:pPr>
              <a:r>
                <a:rPr lang="en-US" sz="1400" b="1" spc="91" dirty="0">
                  <a:solidFill>
                    <a:srgbClr val="FFFFFF"/>
                  </a:solidFill>
                  <a:latin typeface="Tex Gyre Termes Bold"/>
                  <a:ea typeface="Tex Gyre Termes Bold"/>
                  <a:cs typeface="Tex Gyre Termes Bold"/>
                  <a:sym typeface="Tex Gyre Termes Bold"/>
                </a:rPr>
                <a:t>The SDGs</a:t>
              </a:r>
            </a:p>
          </p:txBody>
        </p:sp>
      </p:grpSp>
      <p:sp>
        <p:nvSpPr>
          <p:cNvPr id="117" name="Freeform 117"/>
          <p:cNvSpPr/>
          <p:nvPr/>
        </p:nvSpPr>
        <p:spPr>
          <a:xfrm>
            <a:off x="11789073" y="13268868"/>
            <a:ext cx="273331" cy="282579"/>
          </a:xfrm>
          <a:custGeom>
            <a:avLst/>
            <a:gdLst/>
            <a:ahLst/>
            <a:cxnLst/>
            <a:rect l="l" t="t" r="r" b="b"/>
            <a:pathLst>
              <a:path w="273331" h="282579">
                <a:moveTo>
                  <a:pt x="0" y="0"/>
                </a:moveTo>
                <a:lnTo>
                  <a:pt x="273331" y="0"/>
                </a:lnTo>
                <a:lnTo>
                  <a:pt x="273331" y="282579"/>
                </a:lnTo>
                <a:lnTo>
                  <a:pt x="0" y="282579"/>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sp>
      <p:grpSp>
        <p:nvGrpSpPr>
          <p:cNvPr id="118" name="Group 118"/>
          <p:cNvGrpSpPr/>
          <p:nvPr/>
        </p:nvGrpSpPr>
        <p:grpSpPr>
          <a:xfrm rot="-10800000">
            <a:off x="10384149" y="12350147"/>
            <a:ext cx="361544" cy="254780"/>
            <a:chOff x="0" y="0"/>
            <a:chExt cx="915563" cy="645198"/>
          </a:xfrm>
        </p:grpSpPr>
        <p:sp>
          <p:nvSpPr>
            <p:cNvPr id="119" name="Freeform 119"/>
            <p:cNvSpPr/>
            <p:nvPr/>
          </p:nvSpPr>
          <p:spPr>
            <a:xfrm>
              <a:off x="0" y="0"/>
              <a:ext cx="915563" cy="645198"/>
            </a:xfrm>
            <a:custGeom>
              <a:avLst/>
              <a:gdLst/>
              <a:ahLst/>
              <a:cxnLst/>
              <a:rect l="l" t="t" r="r" b="b"/>
              <a:pathLst>
                <a:path w="915563" h="645198">
                  <a:moveTo>
                    <a:pt x="915563" y="322599"/>
                  </a:moveTo>
                  <a:lnTo>
                    <a:pt x="509163" y="0"/>
                  </a:lnTo>
                  <a:lnTo>
                    <a:pt x="509163" y="203200"/>
                  </a:lnTo>
                  <a:lnTo>
                    <a:pt x="0" y="203200"/>
                  </a:lnTo>
                  <a:lnTo>
                    <a:pt x="0" y="441998"/>
                  </a:lnTo>
                  <a:lnTo>
                    <a:pt x="509163" y="441998"/>
                  </a:lnTo>
                  <a:lnTo>
                    <a:pt x="509163" y="645198"/>
                  </a:lnTo>
                  <a:lnTo>
                    <a:pt x="915563" y="322599"/>
                  </a:lnTo>
                  <a:close/>
                </a:path>
              </a:pathLst>
            </a:custGeom>
            <a:solidFill>
              <a:srgbClr val="1C4731"/>
            </a:solidFill>
          </p:spPr>
        </p:sp>
        <p:sp>
          <p:nvSpPr>
            <p:cNvPr id="120" name="TextBox 120"/>
            <p:cNvSpPr txBox="1"/>
            <p:nvPr/>
          </p:nvSpPr>
          <p:spPr>
            <a:xfrm>
              <a:off x="0" y="250825"/>
              <a:ext cx="813963" cy="191173"/>
            </a:xfrm>
            <a:prstGeom prst="rect">
              <a:avLst/>
            </a:prstGeom>
          </p:spPr>
          <p:txBody>
            <a:bodyPr lIns="50800" tIns="50800" rIns="50800" bIns="50800" rtlCol="0" anchor="ctr"/>
            <a:lstStyle/>
            <a:p>
              <a:pPr algn="ctr">
                <a:lnSpc>
                  <a:spcPts val="2067"/>
                </a:lnSpc>
              </a:pPr>
              <a:endParaRPr/>
            </a:p>
          </p:txBody>
        </p:sp>
      </p:grpSp>
      <p:grpSp>
        <p:nvGrpSpPr>
          <p:cNvPr id="121" name="Group 121"/>
          <p:cNvGrpSpPr/>
          <p:nvPr/>
        </p:nvGrpSpPr>
        <p:grpSpPr>
          <a:xfrm rot="5400000">
            <a:off x="8952870" y="12915932"/>
            <a:ext cx="394334" cy="252403"/>
            <a:chOff x="0" y="0"/>
            <a:chExt cx="915563" cy="586029"/>
          </a:xfrm>
        </p:grpSpPr>
        <p:sp>
          <p:nvSpPr>
            <p:cNvPr id="122" name="Freeform 122"/>
            <p:cNvSpPr/>
            <p:nvPr/>
          </p:nvSpPr>
          <p:spPr>
            <a:xfrm>
              <a:off x="0" y="0"/>
              <a:ext cx="915563" cy="586029"/>
            </a:xfrm>
            <a:custGeom>
              <a:avLst/>
              <a:gdLst/>
              <a:ahLst/>
              <a:cxnLst/>
              <a:rect l="l" t="t" r="r" b="b"/>
              <a:pathLst>
                <a:path w="915563" h="586029">
                  <a:moveTo>
                    <a:pt x="915563" y="293014"/>
                  </a:moveTo>
                  <a:lnTo>
                    <a:pt x="509163" y="0"/>
                  </a:lnTo>
                  <a:lnTo>
                    <a:pt x="509163" y="203200"/>
                  </a:lnTo>
                  <a:lnTo>
                    <a:pt x="0" y="203200"/>
                  </a:lnTo>
                  <a:lnTo>
                    <a:pt x="0" y="382829"/>
                  </a:lnTo>
                  <a:lnTo>
                    <a:pt x="509163" y="382829"/>
                  </a:lnTo>
                  <a:lnTo>
                    <a:pt x="509163" y="586029"/>
                  </a:lnTo>
                  <a:lnTo>
                    <a:pt x="915563" y="293014"/>
                  </a:lnTo>
                  <a:close/>
                </a:path>
              </a:pathLst>
            </a:custGeom>
            <a:solidFill>
              <a:srgbClr val="1C4731"/>
            </a:solidFill>
          </p:spPr>
        </p:sp>
        <p:sp>
          <p:nvSpPr>
            <p:cNvPr id="123" name="TextBox 123"/>
            <p:cNvSpPr txBox="1"/>
            <p:nvPr/>
          </p:nvSpPr>
          <p:spPr>
            <a:xfrm>
              <a:off x="0" y="250825"/>
              <a:ext cx="813963" cy="132004"/>
            </a:xfrm>
            <a:prstGeom prst="rect">
              <a:avLst/>
            </a:prstGeom>
          </p:spPr>
          <p:txBody>
            <a:bodyPr lIns="50800" tIns="50800" rIns="50800" bIns="50800" rtlCol="0" anchor="ctr"/>
            <a:lstStyle/>
            <a:p>
              <a:pPr algn="ctr">
                <a:lnSpc>
                  <a:spcPts val="2067"/>
                </a:lnSpc>
              </a:pPr>
              <a:endParaRPr/>
            </a:p>
          </p:txBody>
        </p:sp>
      </p:grpSp>
      <p:grpSp>
        <p:nvGrpSpPr>
          <p:cNvPr id="124" name="Group 124"/>
          <p:cNvGrpSpPr/>
          <p:nvPr/>
        </p:nvGrpSpPr>
        <p:grpSpPr>
          <a:xfrm rot="5400000">
            <a:off x="11698535" y="11842886"/>
            <a:ext cx="418202" cy="267681"/>
            <a:chOff x="0" y="0"/>
            <a:chExt cx="915563" cy="586029"/>
          </a:xfrm>
        </p:grpSpPr>
        <p:sp>
          <p:nvSpPr>
            <p:cNvPr id="125" name="Freeform 125"/>
            <p:cNvSpPr/>
            <p:nvPr/>
          </p:nvSpPr>
          <p:spPr>
            <a:xfrm>
              <a:off x="0" y="0"/>
              <a:ext cx="915563" cy="586029"/>
            </a:xfrm>
            <a:custGeom>
              <a:avLst/>
              <a:gdLst/>
              <a:ahLst/>
              <a:cxnLst/>
              <a:rect l="l" t="t" r="r" b="b"/>
              <a:pathLst>
                <a:path w="915563" h="586029">
                  <a:moveTo>
                    <a:pt x="915563" y="293014"/>
                  </a:moveTo>
                  <a:lnTo>
                    <a:pt x="509163" y="0"/>
                  </a:lnTo>
                  <a:lnTo>
                    <a:pt x="509163" y="203200"/>
                  </a:lnTo>
                  <a:lnTo>
                    <a:pt x="0" y="203200"/>
                  </a:lnTo>
                  <a:lnTo>
                    <a:pt x="0" y="382829"/>
                  </a:lnTo>
                  <a:lnTo>
                    <a:pt x="509163" y="382829"/>
                  </a:lnTo>
                  <a:lnTo>
                    <a:pt x="509163" y="586029"/>
                  </a:lnTo>
                  <a:lnTo>
                    <a:pt x="915563" y="293014"/>
                  </a:lnTo>
                  <a:close/>
                </a:path>
              </a:pathLst>
            </a:custGeom>
            <a:solidFill>
              <a:srgbClr val="1C4731"/>
            </a:solidFill>
          </p:spPr>
        </p:sp>
        <p:sp>
          <p:nvSpPr>
            <p:cNvPr id="126" name="TextBox 126"/>
            <p:cNvSpPr txBox="1"/>
            <p:nvPr/>
          </p:nvSpPr>
          <p:spPr>
            <a:xfrm>
              <a:off x="0" y="250825"/>
              <a:ext cx="813963" cy="132004"/>
            </a:xfrm>
            <a:prstGeom prst="rect">
              <a:avLst/>
            </a:prstGeom>
          </p:spPr>
          <p:txBody>
            <a:bodyPr lIns="50800" tIns="50800" rIns="50800" bIns="50800" rtlCol="0" anchor="ctr"/>
            <a:lstStyle/>
            <a:p>
              <a:pPr algn="ctr">
                <a:lnSpc>
                  <a:spcPts val="2067"/>
                </a:lnSpc>
              </a:pPr>
              <a:endParaRPr/>
            </a:p>
          </p:txBody>
        </p:sp>
      </p:grpSp>
      <p:grpSp>
        <p:nvGrpSpPr>
          <p:cNvPr id="127" name="Group 127"/>
          <p:cNvGrpSpPr/>
          <p:nvPr/>
        </p:nvGrpSpPr>
        <p:grpSpPr>
          <a:xfrm>
            <a:off x="10430696" y="11284969"/>
            <a:ext cx="361544" cy="250107"/>
            <a:chOff x="0" y="0"/>
            <a:chExt cx="915563" cy="633364"/>
          </a:xfrm>
        </p:grpSpPr>
        <p:sp>
          <p:nvSpPr>
            <p:cNvPr id="128" name="Freeform 128"/>
            <p:cNvSpPr/>
            <p:nvPr/>
          </p:nvSpPr>
          <p:spPr>
            <a:xfrm>
              <a:off x="0" y="0"/>
              <a:ext cx="915563" cy="633364"/>
            </a:xfrm>
            <a:custGeom>
              <a:avLst/>
              <a:gdLst/>
              <a:ahLst/>
              <a:cxnLst/>
              <a:rect l="l" t="t" r="r" b="b"/>
              <a:pathLst>
                <a:path w="915563" h="633364">
                  <a:moveTo>
                    <a:pt x="915563" y="316682"/>
                  </a:moveTo>
                  <a:lnTo>
                    <a:pt x="509163" y="0"/>
                  </a:lnTo>
                  <a:lnTo>
                    <a:pt x="509163" y="203200"/>
                  </a:lnTo>
                  <a:lnTo>
                    <a:pt x="0" y="203200"/>
                  </a:lnTo>
                  <a:lnTo>
                    <a:pt x="0" y="430164"/>
                  </a:lnTo>
                  <a:lnTo>
                    <a:pt x="509163" y="430164"/>
                  </a:lnTo>
                  <a:lnTo>
                    <a:pt x="509163" y="633364"/>
                  </a:lnTo>
                  <a:lnTo>
                    <a:pt x="915563" y="316682"/>
                  </a:lnTo>
                  <a:close/>
                </a:path>
              </a:pathLst>
            </a:custGeom>
            <a:solidFill>
              <a:srgbClr val="1C4731"/>
            </a:solidFill>
          </p:spPr>
        </p:sp>
        <p:sp>
          <p:nvSpPr>
            <p:cNvPr id="129" name="TextBox 129"/>
            <p:cNvSpPr txBox="1"/>
            <p:nvPr/>
          </p:nvSpPr>
          <p:spPr>
            <a:xfrm>
              <a:off x="0" y="250825"/>
              <a:ext cx="813963" cy="179339"/>
            </a:xfrm>
            <a:prstGeom prst="rect">
              <a:avLst/>
            </a:prstGeom>
          </p:spPr>
          <p:txBody>
            <a:bodyPr lIns="50800" tIns="50800" rIns="50800" bIns="50800" rtlCol="0" anchor="ctr"/>
            <a:lstStyle/>
            <a:p>
              <a:pPr algn="ctr">
                <a:lnSpc>
                  <a:spcPts val="2067"/>
                </a:lnSpc>
              </a:pPr>
              <a:endParaRPr/>
            </a:p>
          </p:txBody>
        </p:sp>
      </p:grpSp>
      <p:grpSp>
        <p:nvGrpSpPr>
          <p:cNvPr id="130" name="Group 130"/>
          <p:cNvGrpSpPr/>
          <p:nvPr/>
        </p:nvGrpSpPr>
        <p:grpSpPr>
          <a:xfrm>
            <a:off x="10384149" y="13457424"/>
            <a:ext cx="325544" cy="254780"/>
            <a:chOff x="0" y="0"/>
            <a:chExt cx="824398" cy="645198"/>
          </a:xfrm>
        </p:grpSpPr>
        <p:sp>
          <p:nvSpPr>
            <p:cNvPr id="131" name="Freeform 131"/>
            <p:cNvSpPr/>
            <p:nvPr/>
          </p:nvSpPr>
          <p:spPr>
            <a:xfrm>
              <a:off x="0" y="0"/>
              <a:ext cx="824398" cy="645198"/>
            </a:xfrm>
            <a:custGeom>
              <a:avLst/>
              <a:gdLst/>
              <a:ahLst/>
              <a:cxnLst/>
              <a:rect l="l" t="t" r="r" b="b"/>
              <a:pathLst>
                <a:path w="824398" h="645198">
                  <a:moveTo>
                    <a:pt x="824398" y="322599"/>
                  </a:moveTo>
                  <a:lnTo>
                    <a:pt x="417998" y="0"/>
                  </a:lnTo>
                  <a:lnTo>
                    <a:pt x="417998" y="203200"/>
                  </a:lnTo>
                  <a:lnTo>
                    <a:pt x="0" y="203200"/>
                  </a:lnTo>
                  <a:lnTo>
                    <a:pt x="0" y="441998"/>
                  </a:lnTo>
                  <a:lnTo>
                    <a:pt x="417998" y="441998"/>
                  </a:lnTo>
                  <a:lnTo>
                    <a:pt x="417998" y="645198"/>
                  </a:lnTo>
                  <a:lnTo>
                    <a:pt x="824398" y="322599"/>
                  </a:lnTo>
                  <a:close/>
                </a:path>
              </a:pathLst>
            </a:custGeom>
            <a:solidFill>
              <a:srgbClr val="1C4731"/>
            </a:solidFill>
          </p:spPr>
        </p:sp>
        <p:sp>
          <p:nvSpPr>
            <p:cNvPr id="132" name="TextBox 132"/>
            <p:cNvSpPr txBox="1"/>
            <p:nvPr/>
          </p:nvSpPr>
          <p:spPr>
            <a:xfrm>
              <a:off x="0" y="250825"/>
              <a:ext cx="722798" cy="191173"/>
            </a:xfrm>
            <a:prstGeom prst="rect">
              <a:avLst/>
            </a:prstGeom>
          </p:spPr>
          <p:txBody>
            <a:bodyPr lIns="50800" tIns="50800" rIns="50800" bIns="50800" rtlCol="0" anchor="ctr"/>
            <a:lstStyle/>
            <a:p>
              <a:pPr algn="ctr">
                <a:lnSpc>
                  <a:spcPts val="2067"/>
                </a:lnSpc>
              </a:pPr>
              <a:endParaRPr/>
            </a:p>
          </p:txBody>
        </p:sp>
      </p:grpSp>
      <p:grpSp>
        <p:nvGrpSpPr>
          <p:cNvPr id="133" name="Group 133"/>
          <p:cNvGrpSpPr/>
          <p:nvPr/>
        </p:nvGrpSpPr>
        <p:grpSpPr>
          <a:xfrm>
            <a:off x="326919" y="17332514"/>
            <a:ext cx="5413066" cy="2274798"/>
            <a:chOff x="0" y="0"/>
            <a:chExt cx="7217421" cy="3033063"/>
          </a:xfrm>
        </p:grpSpPr>
        <p:sp>
          <p:nvSpPr>
            <p:cNvPr id="134" name="Freeform 134"/>
            <p:cNvSpPr/>
            <p:nvPr/>
          </p:nvSpPr>
          <p:spPr>
            <a:xfrm>
              <a:off x="0" y="0"/>
              <a:ext cx="5267160" cy="807177"/>
            </a:xfrm>
            <a:custGeom>
              <a:avLst/>
              <a:gdLst/>
              <a:ahLst/>
              <a:cxnLst/>
              <a:rect l="l" t="t" r="r" b="b"/>
              <a:pathLst>
                <a:path w="5267160" h="807177">
                  <a:moveTo>
                    <a:pt x="0" y="0"/>
                  </a:moveTo>
                  <a:lnTo>
                    <a:pt x="5267160" y="0"/>
                  </a:lnTo>
                  <a:lnTo>
                    <a:pt x="5267160" y="807177"/>
                  </a:lnTo>
                  <a:lnTo>
                    <a:pt x="0" y="807177"/>
                  </a:lnTo>
                  <a:lnTo>
                    <a:pt x="0" y="0"/>
                  </a:lnTo>
                  <a:close/>
                </a:path>
              </a:pathLst>
            </a:custGeom>
            <a:blipFill>
              <a:blip r:embed="rId2">
                <a:extLst>
                  <a:ext uri="{96DAC541-7B7A-43D3-8B79-37D633B846F1}">
                    <asvg:svgBlip xmlns:asvg="http://schemas.microsoft.com/office/drawing/2016/SVG/main" r:embed="rId3"/>
                  </a:ext>
                </a:extLst>
              </a:blip>
              <a:stretch>
                <a:fillRect t="-18100" b="-18100"/>
              </a:stretch>
            </a:blipFill>
          </p:spPr>
        </p:sp>
        <p:sp>
          <p:nvSpPr>
            <p:cNvPr id="135" name="TextBox 135"/>
            <p:cNvSpPr txBox="1"/>
            <p:nvPr/>
          </p:nvSpPr>
          <p:spPr>
            <a:xfrm>
              <a:off x="563144" y="206950"/>
              <a:ext cx="3933192" cy="364702"/>
            </a:xfrm>
            <a:prstGeom prst="rect">
              <a:avLst/>
            </a:prstGeom>
          </p:spPr>
          <p:txBody>
            <a:bodyPr lIns="0" tIns="0" rIns="0" bIns="0" rtlCol="0" anchor="t">
              <a:spAutoFit/>
            </a:bodyPr>
            <a:lstStyle/>
            <a:p>
              <a:pPr algn="ctr">
                <a:lnSpc>
                  <a:spcPts val="2380"/>
                </a:lnSpc>
              </a:pPr>
              <a:r>
                <a:rPr lang="en-US" sz="1700">
                  <a:solidFill>
                    <a:srgbClr val="FFFAEF"/>
                  </a:solidFill>
                  <a:latin typeface="Eczar SemiBold"/>
                  <a:ea typeface="Eczar SemiBold"/>
                  <a:cs typeface="Eczar SemiBold"/>
                  <a:sym typeface="Eczar SemiBold"/>
                </a:rPr>
                <a:t>Applications of Blockchain</a:t>
              </a:r>
            </a:p>
          </p:txBody>
        </p:sp>
        <p:sp>
          <p:nvSpPr>
            <p:cNvPr id="136" name="TextBox 136"/>
            <p:cNvSpPr txBox="1"/>
            <p:nvPr/>
          </p:nvSpPr>
          <p:spPr>
            <a:xfrm>
              <a:off x="0" y="1080227"/>
              <a:ext cx="3565615" cy="1952837"/>
            </a:xfrm>
            <a:prstGeom prst="rect">
              <a:avLst/>
            </a:prstGeom>
          </p:spPr>
          <p:txBody>
            <a:bodyPr lIns="0" tIns="0" rIns="0" bIns="0" rtlCol="0" anchor="t">
              <a:spAutoFit/>
            </a:bodyPr>
            <a:lstStyle/>
            <a:p>
              <a:pPr marL="302261" lvl="1" indent="-151130" algn="l">
                <a:lnSpc>
                  <a:spcPts val="1960"/>
                </a:lnSpc>
                <a:buFont typeface="Arial"/>
                <a:buChar char="•"/>
              </a:pPr>
              <a:r>
                <a:rPr lang="en-US" sz="1400" spc="91">
                  <a:solidFill>
                    <a:srgbClr val="000000"/>
                  </a:solidFill>
                  <a:latin typeface="Tex Gyre Termes"/>
                  <a:ea typeface="Tex Gyre Termes"/>
                  <a:cs typeface="Tex Gyre Termes"/>
                  <a:sym typeface="Tex Gyre Termes"/>
                </a:rPr>
                <a:t>Supply chain</a:t>
              </a:r>
            </a:p>
            <a:p>
              <a:pPr marL="302261" lvl="1" indent="-151130" algn="l">
                <a:lnSpc>
                  <a:spcPts val="1960"/>
                </a:lnSpc>
                <a:buFont typeface="Arial"/>
                <a:buChar char="•"/>
              </a:pPr>
              <a:r>
                <a:rPr lang="en-US" sz="1400" spc="91">
                  <a:solidFill>
                    <a:srgbClr val="000000"/>
                  </a:solidFill>
                  <a:latin typeface="Tex Gyre Termes"/>
                  <a:ea typeface="Tex Gyre Termes"/>
                  <a:cs typeface="Tex Gyre Termes"/>
                  <a:sym typeface="Tex Gyre Termes"/>
                </a:rPr>
                <a:t>Healthcare</a:t>
              </a:r>
            </a:p>
            <a:p>
              <a:pPr marL="302261" lvl="1" indent="-151130" algn="l">
                <a:lnSpc>
                  <a:spcPts val="1960"/>
                </a:lnSpc>
                <a:buFont typeface="Arial"/>
                <a:buChar char="•"/>
              </a:pPr>
              <a:r>
                <a:rPr lang="en-US" sz="1400" spc="91">
                  <a:solidFill>
                    <a:srgbClr val="000000"/>
                  </a:solidFill>
                  <a:latin typeface="Tex Gyre Termes"/>
                  <a:ea typeface="Tex Gyre Termes"/>
                  <a:cs typeface="Tex Gyre Termes"/>
                  <a:sym typeface="Tex Gyre Termes"/>
                </a:rPr>
                <a:t>Government</a:t>
              </a:r>
            </a:p>
            <a:p>
              <a:pPr marL="302261" lvl="1" indent="-151130" algn="l">
                <a:lnSpc>
                  <a:spcPts val="1960"/>
                </a:lnSpc>
                <a:buFont typeface="Arial"/>
                <a:buChar char="•"/>
              </a:pPr>
              <a:r>
                <a:rPr lang="en-US" sz="1400" spc="91">
                  <a:solidFill>
                    <a:srgbClr val="000000"/>
                  </a:solidFill>
                  <a:latin typeface="Tex Gyre Termes"/>
                  <a:ea typeface="Tex Gyre Termes"/>
                  <a:cs typeface="Tex Gyre Termes"/>
                  <a:sym typeface="Tex Gyre Termes"/>
                </a:rPr>
                <a:t>Retail</a:t>
              </a:r>
            </a:p>
            <a:p>
              <a:pPr marL="302261" lvl="1" indent="-151130" algn="l">
                <a:lnSpc>
                  <a:spcPts val="1960"/>
                </a:lnSpc>
                <a:buFont typeface="Arial"/>
                <a:buChar char="•"/>
              </a:pPr>
              <a:r>
                <a:rPr lang="en-US" sz="1400" spc="91">
                  <a:solidFill>
                    <a:srgbClr val="000000"/>
                  </a:solidFill>
                  <a:latin typeface="Tex Gyre Termes"/>
                  <a:ea typeface="Tex Gyre Termes"/>
                  <a:cs typeface="Tex Gyre Termes"/>
                  <a:sym typeface="Tex Gyre Termes"/>
                </a:rPr>
                <a:t>Media and advertising</a:t>
              </a:r>
            </a:p>
            <a:p>
              <a:pPr marL="302261" lvl="1" indent="-151130" algn="l">
                <a:lnSpc>
                  <a:spcPts val="1960"/>
                </a:lnSpc>
                <a:buFont typeface="Arial"/>
                <a:buChar char="•"/>
              </a:pPr>
              <a:r>
                <a:rPr lang="en-US" sz="1400" spc="91">
                  <a:solidFill>
                    <a:srgbClr val="000000"/>
                  </a:solidFill>
                  <a:latin typeface="Tex Gyre Termes"/>
                  <a:ea typeface="Tex Gyre Termes"/>
                  <a:cs typeface="Tex Gyre Termes"/>
                  <a:sym typeface="Tex Gyre Termes"/>
                </a:rPr>
                <a:t>Oil and gas</a:t>
              </a:r>
            </a:p>
          </p:txBody>
        </p:sp>
        <p:sp>
          <p:nvSpPr>
            <p:cNvPr id="137" name="TextBox 137"/>
            <p:cNvSpPr txBox="1"/>
            <p:nvPr/>
          </p:nvSpPr>
          <p:spPr>
            <a:xfrm>
              <a:off x="3523519" y="1080227"/>
              <a:ext cx="3693902" cy="1622637"/>
            </a:xfrm>
            <a:prstGeom prst="rect">
              <a:avLst/>
            </a:prstGeom>
          </p:spPr>
          <p:txBody>
            <a:bodyPr lIns="0" tIns="0" rIns="0" bIns="0" rtlCol="0" anchor="t">
              <a:spAutoFit/>
            </a:bodyPr>
            <a:lstStyle/>
            <a:p>
              <a:pPr marL="302261" lvl="1" indent="-151130" algn="l">
                <a:lnSpc>
                  <a:spcPts val="1960"/>
                </a:lnSpc>
                <a:buFont typeface="Arial"/>
                <a:buChar char="•"/>
              </a:pPr>
              <a:r>
                <a:rPr lang="en-US" sz="1400" spc="91">
                  <a:solidFill>
                    <a:srgbClr val="000000"/>
                  </a:solidFill>
                  <a:latin typeface="Tex Gyre Termes"/>
                  <a:ea typeface="Tex Gyre Termes"/>
                  <a:cs typeface="Tex Gyre Termes"/>
                  <a:sym typeface="Tex Gyre Termes"/>
                </a:rPr>
                <a:t>Telecommunications</a:t>
              </a:r>
            </a:p>
            <a:p>
              <a:pPr marL="302261" lvl="1" indent="-151130" algn="l">
                <a:lnSpc>
                  <a:spcPts val="1960"/>
                </a:lnSpc>
                <a:buFont typeface="Arial"/>
                <a:buChar char="•"/>
              </a:pPr>
              <a:r>
                <a:rPr lang="en-US" sz="1400" spc="91">
                  <a:solidFill>
                    <a:srgbClr val="000000"/>
                  </a:solidFill>
                  <a:latin typeface="Tex Gyre Termes"/>
                  <a:ea typeface="Tex Gyre Termes"/>
                  <a:cs typeface="Tex Gyre Termes"/>
                  <a:sym typeface="Tex Gyre Termes"/>
                </a:rPr>
                <a:t>Manufacturing</a:t>
              </a:r>
            </a:p>
            <a:p>
              <a:pPr marL="302261" lvl="1" indent="-151130" algn="l">
                <a:lnSpc>
                  <a:spcPts val="1960"/>
                </a:lnSpc>
                <a:buFont typeface="Arial"/>
                <a:buChar char="•"/>
              </a:pPr>
              <a:r>
                <a:rPr lang="en-US" sz="1400" spc="91">
                  <a:solidFill>
                    <a:srgbClr val="000000"/>
                  </a:solidFill>
                  <a:latin typeface="Tex Gyre Termes"/>
                  <a:ea typeface="Tex Gyre Termes"/>
                  <a:cs typeface="Tex Gyre Termes"/>
                  <a:sym typeface="Tex Gyre Termes"/>
                </a:rPr>
                <a:t>Insurance</a:t>
              </a:r>
            </a:p>
            <a:p>
              <a:pPr marL="302261" lvl="1" indent="-151130" algn="l">
                <a:lnSpc>
                  <a:spcPts val="1960"/>
                </a:lnSpc>
                <a:buFont typeface="Arial"/>
                <a:buChar char="•"/>
              </a:pPr>
              <a:r>
                <a:rPr lang="en-US" sz="1400" spc="91">
                  <a:solidFill>
                    <a:srgbClr val="000000"/>
                  </a:solidFill>
                  <a:latin typeface="Tex Gyre Termes"/>
                  <a:ea typeface="Tex Gyre Termes"/>
                  <a:cs typeface="Tex Gyre Termes"/>
                  <a:sym typeface="Tex Gyre Termes"/>
                </a:rPr>
                <a:t>Financial services</a:t>
              </a:r>
            </a:p>
            <a:p>
              <a:pPr marL="302261" lvl="1" indent="-151130" algn="l">
                <a:lnSpc>
                  <a:spcPts val="1960"/>
                </a:lnSpc>
                <a:buFont typeface="Arial"/>
                <a:buChar char="•"/>
              </a:pPr>
              <a:r>
                <a:rPr lang="en-US" sz="1400" spc="91">
                  <a:solidFill>
                    <a:srgbClr val="000000"/>
                  </a:solidFill>
                  <a:latin typeface="Tex Gyre Termes"/>
                  <a:ea typeface="Tex Gyre Termes"/>
                  <a:cs typeface="Tex Gyre Termes"/>
                  <a:sym typeface="Tex Gyre Termes"/>
                </a:rPr>
                <a:t>Travel and transportation</a:t>
              </a:r>
            </a:p>
          </p:txBody>
        </p:sp>
      </p:grpSp>
      <p:grpSp>
        <p:nvGrpSpPr>
          <p:cNvPr id="139" name="Group 139"/>
          <p:cNvGrpSpPr/>
          <p:nvPr/>
        </p:nvGrpSpPr>
        <p:grpSpPr>
          <a:xfrm>
            <a:off x="1552565" y="619572"/>
            <a:ext cx="12014870" cy="2152065"/>
            <a:chOff x="0" y="0"/>
            <a:chExt cx="16019827" cy="2869421"/>
          </a:xfrm>
        </p:grpSpPr>
        <p:sp>
          <p:nvSpPr>
            <p:cNvPr id="140" name="TextBox 140"/>
            <p:cNvSpPr txBox="1"/>
            <p:nvPr/>
          </p:nvSpPr>
          <p:spPr>
            <a:xfrm>
              <a:off x="0" y="-85725"/>
              <a:ext cx="16019827" cy="991092"/>
            </a:xfrm>
            <a:prstGeom prst="rect">
              <a:avLst/>
            </a:prstGeom>
          </p:spPr>
          <p:txBody>
            <a:bodyPr lIns="0" tIns="0" rIns="0" bIns="0" rtlCol="0" anchor="t">
              <a:spAutoFit/>
            </a:bodyPr>
            <a:lstStyle/>
            <a:p>
              <a:pPr algn="ctr">
                <a:lnSpc>
                  <a:spcPts val="6244"/>
                </a:lnSpc>
              </a:pPr>
              <a:r>
                <a:rPr lang="en-US" sz="4460">
                  <a:solidFill>
                    <a:srgbClr val="FFFAEF"/>
                  </a:solidFill>
                  <a:latin typeface="Intro Rust"/>
                  <a:ea typeface="Intro Rust"/>
                  <a:cs typeface="Intro Rust"/>
                  <a:sym typeface="Intro Rust"/>
                </a:rPr>
                <a:t>BLOCKCHAIN TECHNOLOGY </a:t>
              </a:r>
            </a:p>
          </p:txBody>
        </p:sp>
        <p:sp>
          <p:nvSpPr>
            <p:cNvPr id="141" name="TextBox 141"/>
            <p:cNvSpPr txBox="1"/>
            <p:nvPr/>
          </p:nvSpPr>
          <p:spPr>
            <a:xfrm>
              <a:off x="2164048" y="902996"/>
              <a:ext cx="11691730" cy="668892"/>
            </a:xfrm>
            <a:prstGeom prst="rect">
              <a:avLst/>
            </a:prstGeom>
          </p:spPr>
          <p:txBody>
            <a:bodyPr lIns="0" tIns="0" rIns="0" bIns="0" rtlCol="0" anchor="t">
              <a:spAutoFit/>
            </a:bodyPr>
            <a:lstStyle/>
            <a:p>
              <a:pPr algn="ctr">
                <a:lnSpc>
                  <a:spcPts val="4219"/>
                </a:lnSpc>
              </a:pPr>
              <a:r>
                <a:rPr lang="en-US" sz="3013">
                  <a:solidFill>
                    <a:srgbClr val="FFDE59"/>
                  </a:solidFill>
                  <a:latin typeface="Intro Rust"/>
                  <a:ea typeface="Intro Rust"/>
                  <a:cs typeface="Intro Rust"/>
                  <a:sym typeface="Intro Rust"/>
                </a:rPr>
                <a:t>Team Silent Soldiers </a:t>
              </a:r>
            </a:p>
          </p:txBody>
        </p:sp>
        <p:sp>
          <p:nvSpPr>
            <p:cNvPr id="142" name="TextBox 142"/>
            <p:cNvSpPr txBox="1"/>
            <p:nvPr/>
          </p:nvSpPr>
          <p:spPr>
            <a:xfrm>
              <a:off x="2164048" y="2096750"/>
              <a:ext cx="11691730" cy="772670"/>
            </a:xfrm>
            <a:prstGeom prst="rect">
              <a:avLst/>
            </a:prstGeom>
          </p:spPr>
          <p:txBody>
            <a:bodyPr lIns="0" tIns="0" rIns="0" bIns="0" rtlCol="0" anchor="t">
              <a:spAutoFit/>
            </a:bodyPr>
            <a:lstStyle/>
            <a:p>
              <a:pPr algn="ctr">
                <a:lnSpc>
                  <a:spcPts val="2296"/>
                </a:lnSpc>
              </a:pPr>
              <a:r>
                <a:rPr lang="en-US" sz="1808">
                  <a:solidFill>
                    <a:srgbClr val="FFFFFF"/>
                  </a:solidFill>
                  <a:latin typeface="Canva Sans"/>
                  <a:ea typeface="Canva Sans"/>
                  <a:cs typeface="Canva Sans"/>
                  <a:sym typeface="Canva Sans"/>
                </a:rPr>
                <a:t>Presented by</a:t>
              </a:r>
            </a:p>
            <a:p>
              <a:pPr algn="ctr">
                <a:lnSpc>
                  <a:spcPts val="2296"/>
                </a:lnSpc>
              </a:pPr>
              <a:r>
                <a:rPr lang="en-US" sz="1808">
                  <a:solidFill>
                    <a:srgbClr val="FFFFFF"/>
                  </a:solidFill>
                  <a:latin typeface="Canva Sans"/>
                  <a:ea typeface="Canva Sans"/>
                  <a:cs typeface="Canva Sans"/>
                  <a:sym typeface="Canva Sans"/>
                </a:rPr>
                <a:t>Elias Ur Rahman, Adil Mahmoud Rion, Mursalatul Pallob</a:t>
              </a:r>
            </a:p>
          </p:txBody>
        </p:sp>
        <p:sp>
          <p:nvSpPr>
            <p:cNvPr id="143" name="TextBox 143"/>
            <p:cNvSpPr txBox="1"/>
            <p:nvPr/>
          </p:nvSpPr>
          <p:spPr>
            <a:xfrm>
              <a:off x="2164048" y="1612117"/>
              <a:ext cx="11691730" cy="424604"/>
            </a:xfrm>
            <a:prstGeom prst="rect">
              <a:avLst/>
            </a:prstGeom>
          </p:spPr>
          <p:txBody>
            <a:bodyPr lIns="0" tIns="0" rIns="0" bIns="0" rtlCol="0" anchor="t">
              <a:spAutoFit/>
            </a:bodyPr>
            <a:lstStyle/>
            <a:p>
              <a:pPr algn="ctr">
                <a:lnSpc>
                  <a:spcPts val="2531"/>
                </a:lnSpc>
              </a:pPr>
              <a:r>
                <a:rPr lang="en-US" sz="1808">
                  <a:solidFill>
                    <a:srgbClr val="FFFFFF"/>
                  </a:solidFill>
                  <a:latin typeface="Canva Sans"/>
                  <a:ea typeface="Canva Sans"/>
                  <a:cs typeface="Canva Sans"/>
                  <a:sym typeface="Canva Sans"/>
                </a:rPr>
                <a:t>Supervised by Professor Abdul Based</a:t>
              </a:r>
            </a:p>
          </p:txBody>
        </p:sp>
      </p:grpSp>
      <p:sp>
        <p:nvSpPr>
          <p:cNvPr id="144" name="TextBox 144"/>
          <p:cNvSpPr txBox="1"/>
          <p:nvPr/>
        </p:nvSpPr>
        <p:spPr>
          <a:xfrm>
            <a:off x="7565576" y="15705987"/>
            <a:ext cx="2675177" cy="409575"/>
          </a:xfrm>
          <a:prstGeom prst="rect">
            <a:avLst/>
          </a:prstGeom>
        </p:spPr>
        <p:txBody>
          <a:bodyPr lIns="0" tIns="0" rIns="0" bIns="0" rtlCol="0" anchor="t">
            <a:spAutoFit/>
          </a:bodyPr>
          <a:lstStyle/>
          <a:p>
            <a:pPr algn="l">
              <a:lnSpc>
                <a:spcPts val="1680"/>
              </a:lnSpc>
            </a:pPr>
            <a:r>
              <a:rPr lang="en-US" sz="1400">
                <a:solidFill>
                  <a:srgbClr val="323232"/>
                </a:solidFill>
                <a:latin typeface="Tex Gyre Termes"/>
                <a:ea typeface="Tex Gyre Termes"/>
                <a:cs typeface="Tex Gyre Termes"/>
                <a:sym typeface="Tex Gyre Termes"/>
              </a:rPr>
              <a:t>Database uses centralized storage of data</a:t>
            </a:r>
          </a:p>
        </p:txBody>
      </p:sp>
      <p:sp>
        <p:nvSpPr>
          <p:cNvPr id="145" name="TextBox 145"/>
          <p:cNvSpPr txBox="1"/>
          <p:nvPr/>
        </p:nvSpPr>
        <p:spPr>
          <a:xfrm>
            <a:off x="11264016" y="15705987"/>
            <a:ext cx="2675177" cy="409575"/>
          </a:xfrm>
          <a:prstGeom prst="rect">
            <a:avLst/>
          </a:prstGeom>
        </p:spPr>
        <p:txBody>
          <a:bodyPr lIns="0" tIns="0" rIns="0" bIns="0" rtlCol="0" anchor="t">
            <a:spAutoFit/>
          </a:bodyPr>
          <a:lstStyle/>
          <a:p>
            <a:pPr algn="l">
              <a:lnSpc>
                <a:spcPts val="1679"/>
              </a:lnSpc>
            </a:pPr>
            <a:r>
              <a:rPr lang="en-US" sz="1399">
                <a:solidFill>
                  <a:srgbClr val="323232"/>
                </a:solidFill>
                <a:latin typeface="Tex Gyre Termes"/>
                <a:ea typeface="Tex Gyre Termes"/>
                <a:cs typeface="Tex Gyre Termes"/>
                <a:sym typeface="Tex Gyre Termes"/>
              </a:rPr>
              <a:t> Blockchain uses decentralized storage of data.</a:t>
            </a:r>
          </a:p>
        </p:txBody>
      </p:sp>
      <p:sp>
        <p:nvSpPr>
          <p:cNvPr id="146" name="TextBox 146"/>
          <p:cNvSpPr txBox="1"/>
          <p:nvPr/>
        </p:nvSpPr>
        <p:spPr>
          <a:xfrm>
            <a:off x="7565576" y="16265028"/>
            <a:ext cx="2675177" cy="619125"/>
          </a:xfrm>
          <a:prstGeom prst="rect">
            <a:avLst/>
          </a:prstGeom>
        </p:spPr>
        <p:txBody>
          <a:bodyPr lIns="0" tIns="0" rIns="0" bIns="0" rtlCol="0" anchor="t">
            <a:spAutoFit/>
          </a:bodyPr>
          <a:lstStyle/>
          <a:p>
            <a:pPr algn="l">
              <a:lnSpc>
                <a:spcPts val="1680"/>
              </a:lnSpc>
            </a:pPr>
            <a:r>
              <a:rPr lang="en-US" sz="1400">
                <a:solidFill>
                  <a:srgbClr val="323232"/>
                </a:solidFill>
                <a:latin typeface="Tex Gyre Termes"/>
                <a:ea typeface="Tex Gyre Termes"/>
                <a:cs typeface="Tex Gyre Termes"/>
                <a:sym typeface="Tex Gyre Termes"/>
              </a:rPr>
              <a:t>Database needs a Database admin or Database administrator to manage the stored data.</a:t>
            </a:r>
          </a:p>
        </p:txBody>
      </p:sp>
      <p:sp>
        <p:nvSpPr>
          <p:cNvPr id="147" name="TextBox 147"/>
          <p:cNvSpPr txBox="1"/>
          <p:nvPr/>
        </p:nvSpPr>
        <p:spPr>
          <a:xfrm>
            <a:off x="11264016" y="16265028"/>
            <a:ext cx="2675177" cy="409575"/>
          </a:xfrm>
          <a:prstGeom prst="rect">
            <a:avLst/>
          </a:prstGeom>
        </p:spPr>
        <p:txBody>
          <a:bodyPr lIns="0" tIns="0" rIns="0" bIns="0" rtlCol="0" anchor="t">
            <a:spAutoFit/>
          </a:bodyPr>
          <a:lstStyle/>
          <a:p>
            <a:pPr algn="l">
              <a:lnSpc>
                <a:spcPts val="1680"/>
              </a:lnSpc>
            </a:pPr>
            <a:r>
              <a:rPr lang="en-US" sz="1400">
                <a:solidFill>
                  <a:srgbClr val="323232"/>
                </a:solidFill>
                <a:latin typeface="Tex Gyre Termes"/>
                <a:ea typeface="Tex Gyre Termes"/>
                <a:cs typeface="Tex Gyre Termes"/>
                <a:sym typeface="Tex Gyre Termes"/>
              </a:rPr>
              <a:t>There is no administrator in Blockchain</a:t>
            </a:r>
          </a:p>
        </p:txBody>
      </p:sp>
      <p:sp>
        <p:nvSpPr>
          <p:cNvPr id="148" name="TextBox 148"/>
          <p:cNvSpPr txBox="1"/>
          <p:nvPr/>
        </p:nvSpPr>
        <p:spPr>
          <a:xfrm>
            <a:off x="6817218" y="14806387"/>
            <a:ext cx="3226333" cy="539369"/>
          </a:xfrm>
          <a:prstGeom prst="rect">
            <a:avLst/>
          </a:prstGeom>
        </p:spPr>
        <p:txBody>
          <a:bodyPr lIns="0" tIns="0" rIns="0" bIns="0" rtlCol="0" anchor="t">
            <a:spAutoFit/>
          </a:bodyPr>
          <a:lstStyle/>
          <a:p>
            <a:pPr algn="ctr">
              <a:lnSpc>
                <a:spcPts val="2067"/>
              </a:lnSpc>
            </a:pPr>
            <a:r>
              <a:rPr lang="en-US" sz="2199" spc="142">
                <a:solidFill>
                  <a:srgbClr val="FDF7F2"/>
                </a:solidFill>
                <a:latin typeface="Intro Rust"/>
                <a:ea typeface="Intro Rust"/>
                <a:cs typeface="Intro Rust"/>
                <a:sym typeface="Intro Rust"/>
              </a:rPr>
              <a:t>TRADITIONAL</a:t>
            </a:r>
          </a:p>
          <a:p>
            <a:pPr algn="ctr">
              <a:lnSpc>
                <a:spcPts val="2067"/>
              </a:lnSpc>
            </a:pPr>
            <a:r>
              <a:rPr lang="en-US" sz="2199" spc="142">
                <a:solidFill>
                  <a:srgbClr val="FDF7F2"/>
                </a:solidFill>
                <a:latin typeface="Intro Rust"/>
                <a:ea typeface="Intro Rust"/>
                <a:cs typeface="Intro Rust"/>
                <a:sym typeface="Intro Rust"/>
              </a:rPr>
              <a:t>DATABASE</a:t>
            </a:r>
          </a:p>
        </p:txBody>
      </p:sp>
      <p:sp>
        <p:nvSpPr>
          <p:cNvPr id="149" name="TextBox 149"/>
          <p:cNvSpPr txBox="1"/>
          <p:nvPr/>
        </p:nvSpPr>
        <p:spPr>
          <a:xfrm>
            <a:off x="11160335" y="14789241"/>
            <a:ext cx="3226333" cy="382270"/>
          </a:xfrm>
          <a:prstGeom prst="rect">
            <a:avLst/>
          </a:prstGeom>
        </p:spPr>
        <p:txBody>
          <a:bodyPr lIns="0" tIns="0" rIns="0" bIns="0" rtlCol="0" anchor="t">
            <a:spAutoFit/>
          </a:bodyPr>
          <a:lstStyle/>
          <a:p>
            <a:pPr algn="ctr">
              <a:lnSpc>
                <a:spcPts val="3079"/>
              </a:lnSpc>
            </a:pPr>
            <a:r>
              <a:rPr lang="en-US" sz="2199" spc="142">
                <a:solidFill>
                  <a:srgbClr val="FFFFFF"/>
                </a:solidFill>
                <a:latin typeface="Intro Rust"/>
                <a:ea typeface="Intro Rust"/>
                <a:cs typeface="Intro Rust"/>
                <a:sym typeface="Intro Rust"/>
              </a:rPr>
              <a:t>BLOCKCHAIN</a:t>
            </a:r>
          </a:p>
        </p:txBody>
      </p:sp>
      <p:sp>
        <p:nvSpPr>
          <p:cNvPr id="150" name="TextBox 150"/>
          <p:cNvSpPr txBox="1"/>
          <p:nvPr/>
        </p:nvSpPr>
        <p:spPr>
          <a:xfrm>
            <a:off x="10043552" y="14779716"/>
            <a:ext cx="1116783" cy="447304"/>
          </a:xfrm>
          <a:prstGeom prst="rect">
            <a:avLst/>
          </a:prstGeom>
        </p:spPr>
        <p:txBody>
          <a:bodyPr lIns="0" tIns="0" rIns="0" bIns="0" rtlCol="0" anchor="t">
            <a:spAutoFit/>
          </a:bodyPr>
          <a:lstStyle/>
          <a:p>
            <a:pPr algn="ctr">
              <a:lnSpc>
                <a:spcPts val="3605"/>
              </a:lnSpc>
            </a:pPr>
            <a:r>
              <a:rPr lang="en-US" sz="2575" spc="167">
                <a:solidFill>
                  <a:srgbClr val="FFFFFF"/>
                </a:solidFill>
                <a:latin typeface="Montserrat Extra-Bold"/>
                <a:ea typeface="Montserrat Extra-Bold"/>
                <a:cs typeface="Montserrat Extra-Bold"/>
                <a:sym typeface="Montserrat Extra-Bold"/>
              </a:rPr>
              <a:t>VS</a:t>
            </a:r>
          </a:p>
        </p:txBody>
      </p:sp>
      <p:sp>
        <p:nvSpPr>
          <p:cNvPr id="151" name="TextBox 151"/>
          <p:cNvSpPr txBox="1"/>
          <p:nvPr/>
        </p:nvSpPr>
        <p:spPr>
          <a:xfrm>
            <a:off x="7565576" y="16998453"/>
            <a:ext cx="2675177" cy="409575"/>
          </a:xfrm>
          <a:prstGeom prst="rect">
            <a:avLst/>
          </a:prstGeom>
        </p:spPr>
        <p:txBody>
          <a:bodyPr lIns="0" tIns="0" rIns="0" bIns="0" rtlCol="0" anchor="t">
            <a:spAutoFit/>
          </a:bodyPr>
          <a:lstStyle/>
          <a:p>
            <a:pPr algn="l">
              <a:lnSpc>
                <a:spcPts val="1680"/>
              </a:lnSpc>
            </a:pPr>
            <a:r>
              <a:rPr lang="en-US" sz="1400">
                <a:solidFill>
                  <a:srgbClr val="323232"/>
                </a:solidFill>
                <a:latin typeface="Tex Gyre Termes"/>
                <a:ea typeface="Tex Gyre Termes"/>
                <a:cs typeface="Tex Gyre Termes"/>
                <a:sym typeface="Tex Gyre Termes"/>
              </a:rPr>
              <a:t>Modifying data requires permission from the database admin.</a:t>
            </a:r>
          </a:p>
        </p:txBody>
      </p:sp>
      <p:sp>
        <p:nvSpPr>
          <p:cNvPr id="152" name="TextBox 152"/>
          <p:cNvSpPr txBox="1"/>
          <p:nvPr/>
        </p:nvSpPr>
        <p:spPr>
          <a:xfrm>
            <a:off x="11264016" y="16998453"/>
            <a:ext cx="2675177" cy="409575"/>
          </a:xfrm>
          <a:prstGeom prst="rect">
            <a:avLst/>
          </a:prstGeom>
        </p:spPr>
        <p:txBody>
          <a:bodyPr lIns="0" tIns="0" rIns="0" bIns="0" rtlCol="0" anchor="t">
            <a:spAutoFit/>
          </a:bodyPr>
          <a:lstStyle/>
          <a:p>
            <a:pPr algn="l">
              <a:lnSpc>
                <a:spcPts val="1680"/>
              </a:lnSpc>
            </a:pPr>
            <a:r>
              <a:rPr lang="en-US" sz="1400">
                <a:solidFill>
                  <a:srgbClr val="323232"/>
                </a:solidFill>
                <a:latin typeface="Tex Gyre Termes"/>
                <a:ea typeface="Tex Gyre Termes"/>
                <a:cs typeface="Tex Gyre Termes"/>
                <a:sym typeface="Tex Gyre Termes"/>
              </a:rPr>
              <a:t>Blockchain is irresistible to modification of data.</a:t>
            </a:r>
          </a:p>
        </p:txBody>
      </p:sp>
      <p:sp>
        <p:nvSpPr>
          <p:cNvPr id="153" name="TextBox 153"/>
          <p:cNvSpPr txBox="1"/>
          <p:nvPr/>
        </p:nvSpPr>
        <p:spPr>
          <a:xfrm>
            <a:off x="7565576" y="17522328"/>
            <a:ext cx="2675177" cy="619125"/>
          </a:xfrm>
          <a:prstGeom prst="rect">
            <a:avLst/>
          </a:prstGeom>
        </p:spPr>
        <p:txBody>
          <a:bodyPr lIns="0" tIns="0" rIns="0" bIns="0" rtlCol="0" anchor="t">
            <a:spAutoFit/>
          </a:bodyPr>
          <a:lstStyle/>
          <a:p>
            <a:pPr algn="l">
              <a:lnSpc>
                <a:spcPts val="1680"/>
              </a:lnSpc>
            </a:pPr>
            <a:r>
              <a:rPr lang="en-US" sz="1400">
                <a:solidFill>
                  <a:srgbClr val="323232"/>
                </a:solidFill>
                <a:latin typeface="Tex Gyre Termes"/>
                <a:ea typeface="Tex Gyre Termes"/>
                <a:cs typeface="Tex Gyre Termes"/>
                <a:sym typeface="Tex Gyre Termes"/>
              </a:rPr>
              <a:t>Centralized databases keep information that is up-to-date at a particular moment</a:t>
            </a:r>
          </a:p>
        </p:txBody>
      </p:sp>
      <p:sp>
        <p:nvSpPr>
          <p:cNvPr id="154" name="TextBox 154"/>
          <p:cNvSpPr txBox="1"/>
          <p:nvPr/>
        </p:nvSpPr>
        <p:spPr>
          <a:xfrm>
            <a:off x="11264016" y="17522328"/>
            <a:ext cx="2675177" cy="828675"/>
          </a:xfrm>
          <a:prstGeom prst="rect">
            <a:avLst/>
          </a:prstGeom>
        </p:spPr>
        <p:txBody>
          <a:bodyPr lIns="0" tIns="0" rIns="0" bIns="0" rtlCol="0" anchor="t">
            <a:spAutoFit/>
          </a:bodyPr>
          <a:lstStyle/>
          <a:p>
            <a:pPr algn="l">
              <a:lnSpc>
                <a:spcPts val="1680"/>
              </a:lnSpc>
            </a:pPr>
            <a:r>
              <a:rPr lang="en-US" sz="1400">
                <a:solidFill>
                  <a:srgbClr val="323232"/>
                </a:solidFill>
                <a:latin typeface="Tex Gyre Termes"/>
                <a:ea typeface="Tex Gyre Termes"/>
                <a:cs typeface="Tex Gyre Termes"/>
                <a:sym typeface="Tex Gyre Termes"/>
              </a:rPr>
              <a:t>Blockchain keeps the present information as well as the past information that has been stored before.</a:t>
            </a:r>
          </a:p>
        </p:txBody>
      </p:sp>
      <p:sp>
        <p:nvSpPr>
          <p:cNvPr id="155" name="TextBox 155"/>
          <p:cNvSpPr txBox="1"/>
          <p:nvPr/>
        </p:nvSpPr>
        <p:spPr>
          <a:xfrm>
            <a:off x="7565576" y="18446253"/>
            <a:ext cx="2675177" cy="828675"/>
          </a:xfrm>
          <a:prstGeom prst="rect">
            <a:avLst/>
          </a:prstGeom>
        </p:spPr>
        <p:txBody>
          <a:bodyPr lIns="0" tIns="0" rIns="0" bIns="0" rtlCol="0" anchor="t">
            <a:spAutoFit/>
          </a:bodyPr>
          <a:lstStyle/>
          <a:p>
            <a:pPr algn="l">
              <a:lnSpc>
                <a:spcPts val="1680"/>
              </a:lnSpc>
            </a:pPr>
            <a:r>
              <a:rPr lang="en-US" sz="1400">
                <a:solidFill>
                  <a:srgbClr val="323232"/>
                </a:solidFill>
                <a:latin typeface="Tex Gyre Termes"/>
                <a:ea typeface="Tex Gyre Termes"/>
                <a:cs typeface="Tex Gyre Termes"/>
                <a:sym typeface="Tex Gyre Termes"/>
              </a:rPr>
              <a:t>Centralized databases are used as databases for a really long time and have a good performance record, but are slow for ertain functionalities.</a:t>
            </a:r>
          </a:p>
        </p:txBody>
      </p:sp>
      <p:sp>
        <p:nvSpPr>
          <p:cNvPr id="156" name="TextBox 156"/>
          <p:cNvSpPr txBox="1"/>
          <p:nvPr/>
        </p:nvSpPr>
        <p:spPr>
          <a:xfrm>
            <a:off x="11264016" y="18446253"/>
            <a:ext cx="2675177" cy="828675"/>
          </a:xfrm>
          <a:prstGeom prst="rect">
            <a:avLst/>
          </a:prstGeom>
        </p:spPr>
        <p:txBody>
          <a:bodyPr lIns="0" tIns="0" rIns="0" bIns="0" rtlCol="0" anchor="t">
            <a:spAutoFit/>
          </a:bodyPr>
          <a:lstStyle/>
          <a:p>
            <a:pPr algn="l">
              <a:lnSpc>
                <a:spcPts val="1680"/>
              </a:lnSpc>
            </a:pPr>
            <a:r>
              <a:rPr lang="en-US" sz="1400">
                <a:solidFill>
                  <a:srgbClr val="323232"/>
                </a:solidFill>
                <a:latin typeface="Tex Gyre Termes"/>
                <a:ea typeface="Tex Gyre Termes"/>
                <a:cs typeface="Tex Gyre Termes"/>
                <a:sym typeface="Tex Gyre Termes"/>
              </a:rPr>
              <a:t>Blockchain is ideal for transaction platforms but it slows down when used as a database, especially with a large collection of data.</a:t>
            </a:r>
          </a:p>
        </p:txBody>
      </p:sp>
      <p:sp>
        <p:nvSpPr>
          <p:cNvPr id="157" name="TextBox 157"/>
          <p:cNvSpPr txBox="1"/>
          <p:nvPr/>
        </p:nvSpPr>
        <p:spPr>
          <a:xfrm>
            <a:off x="3628276" y="20231687"/>
            <a:ext cx="1263610" cy="280670"/>
          </a:xfrm>
          <a:prstGeom prst="rect">
            <a:avLst/>
          </a:prstGeom>
        </p:spPr>
        <p:txBody>
          <a:bodyPr lIns="0" tIns="0" rIns="0" bIns="0" rtlCol="0" anchor="t">
            <a:spAutoFit/>
          </a:bodyPr>
          <a:lstStyle/>
          <a:p>
            <a:pPr algn="ctr">
              <a:lnSpc>
                <a:spcPts val="2379"/>
              </a:lnSpc>
            </a:pPr>
            <a:r>
              <a:rPr lang="en-US" sz="1699" dirty="0">
                <a:solidFill>
                  <a:srgbClr val="1C4731"/>
                </a:solidFill>
                <a:latin typeface="Eczar SemiBold"/>
                <a:ea typeface="Eczar SemiBold"/>
                <a:cs typeface="Eczar SemiBold"/>
                <a:sym typeface="Eczar SemiBold"/>
              </a:rPr>
              <a:t>Conclusion</a:t>
            </a:r>
          </a:p>
        </p:txBody>
      </p:sp>
      <p:sp>
        <p:nvSpPr>
          <p:cNvPr id="158" name="TextBox 158"/>
          <p:cNvSpPr txBox="1"/>
          <p:nvPr/>
        </p:nvSpPr>
        <p:spPr>
          <a:xfrm>
            <a:off x="3033452" y="20743774"/>
            <a:ext cx="9068986" cy="409575"/>
          </a:xfrm>
          <a:prstGeom prst="rect">
            <a:avLst/>
          </a:prstGeom>
        </p:spPr>
        <p:txBody>
          <a:bodyPr lIns="0" tIns="0" rIns="0" bIns="0" rtlCol="0" anchor="t">
            <a:spAutoFit/>
          </a:bodyPr>
          <a:lstStyle/>
          <a:p>
            <a:pPr algn="l">
              <a:lnSpc>
                <a:spcPts val="1680"/>
              </a:lnSpc>
              <a:spcBef>
                <a:spcPct val="0"/>
              </a:spcBef>
            </a:pPr>
            <a:r>
              <a:rPr lang="en-US" sz="1400">
                <a:solidFill>
                  <a:srgbClr val="FFFFFF"/>
                </a:solidFill>
                <a:latin typeface="Tex Gyre Termes"/>
                <a:ea typeface="Tex Gyre Termes"/>
                <a:cs typeface="Tex Gyre Termes"/>
                <a:sym typeface="Tex Gyre Termes"/>
              </a:rPr>
              <a:t>Blockchain is a brand-new, reliable technology. Blockchain still has a lot of potential and time to develop and become a better alternative for all security-based systems. People just need to let this technology flourish and make everyone safer.</a:t>
            </a:r>
          </a:p>
        </p:txBody>
      </p:sp>
      <p:pic>
        <p:nvPicPr>
          <p:cNvPr id="160" name="Picture 159">
            <a:extLst>
              <a:ext uri="{FF2B5EF4-FFF2-40B4-BE49-F238E27FC236}">
                <a16:creationId xmlns:a16="http://schemas.microsoft.com/office/drawing/2014/main" id="{E322B200-1DED-FF84-9646-295D727CB16D}"/>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11899900" y="1058843"/>
            <a:ext cx="2743200" cy="886514"/>
          </a:xfrm>
          <a:prstGeom prst="rect">
            <a:avLst/>
          </a:prstGeom>
        </p:spPr>
      </p:pic>
      <p:pic>
        <p:nvPicPr>
          <p:cNvPr id="163" name="Picture 162">
            <a:extLst>
              <a:ext uri="{FF2B5EF4-FFF2-40B4-BE49-F238E27FC236}">
                <a16:creationId xmlns:a16="http://schemas.microsoft.com/office/drawing/2014/main" id="{5F6B5CC2-E36C-EC4A-E131-E72A1C90753E}"/>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622300" y="1238250"/>
            <a:ext cx="2743200" cy="88651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837</Words>
  <Application>Microsoft Office PowerPoint</Application>
  <PresentationFormat>Custom</PresentationFormat>
  <Paragraphs>81</Paragraphs>
  <Slides>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vt:i4>
      </vt:variant>
    </vt:vector>
  </HeadingPairs>
  <TitlesOfParts>
    <vt:vector size="13" baseType="lpstr">
      <vt:lpstr>Tex Gyre Termes Bold</vt:lpstr>
      <vt:lpstr>Calibri</vt:lpstr>
      <vt:lpstr>Montserrat Extra-Bold</vt:lpstr>
      <vt:lpstr>Sukar Bold</vt:lpstr>
      <vt:lpstr>Tex Gyre Termes</vt:lpstr>
      <vt:lpstr>Montserrat Classic Bold</vt:lpstr>
      <vt:lpstr>Eczar SemiBold</vt:lpstr>
      <vt:lpstr>Intro Rust</vt:lpstr>
      <vt:lpstr>Arial</vt:lpstr>
      <vt:lpstr>League Gothic</vt:lpstr>
      <vt:lpstr>Canva Sans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fest Poster presentation</dc:title>
  <dc:creator>ADMIN</dc:creator>
  <cp:lastModifiedBy>basetdiufall23@gmail.com</cp:lastModifiedBy>
  <cp:revision>2</cp:revision>
  <dcterms:created xsi:type="dcterms:W3CDTF">2006-08-16T00:00:00Z</dcterms:created>
  <dcterms:modified xsi:type="dcterms:W3CDTF">2024-12-13T18:02:18Z</dcterms:modified>
  <dc:identifier>DAFPHrvYqOI</dc:identifier>
</cp:coreProperties>
</file>